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16" r:id="rId4"/>
    <p:sldId id="283" r:id="rId5"/>
    <p:sldId id="284" r:id="rId6"/>
    <p:sldId id="258" r:id="rId7"/>
    <p:sldId id="277" r:id="rId8"/>
    <p:sldId id="285" r:id="rId9"/>
    <p:sldId id="278" r:id="rId10"/>
    <p:sldId id="259" r:id="rId11"/>
    <p:sldId id="281" r:id="rId12"/>
    <p:sldId id="287" r:id="rId13"/>
    <p:sldId id="286" r:id="rId14"/>
    <p:sldId id="282" r:id="rId15"/>
    <p:sldId id="320" r:id="rId16"/>
    <p:sldId id="260" r:id="rId17"/>
    <p:sldId id="309" r:id="rId18"/>
    <p:sldId id="261" r:id="rId19"/>
    <p:sldId id="279" r:id="rId20"/>
    <p:sldId id="288" r:id="rId21"/>
    <p:sldId id="289" r:id="rId22"/>
    <p:sldId id="290" r:id="rId23"/>
    <p:sldId id="291" r:id="rId24"/>
    <p:sldId id="292" r:id="rId25"/>
    <p:sldId id="293" r:id="rId26"/>
    <p:sldId id="294" r:id="rId27"/>
    <p:sldId id="295" r:id="rId28"/>
    <p:sldId id="296" r:id="rId29"/>
    <p:sldId id="297" r:id="rId30"/>
    <p:sldId id="298" r:id="rId31"/>
    <p:sldId id="262" r:id="rId32"/>
    <p:sldId id="263" r:id="rId33"/>
    <p:sldId id="264" r:id="rId34"/>
    <p:sldId id="299" r:id="rId35"/>
    <p:sldId id="300" r:id="rId36"/>
    <p:sldId id="302" r:id="rId37"/>
    <p:sldId id="304" r:id="rId38"/>
    <p:sldId id="305" r:id="rId39"/>
    <p:sldId id="301" r:id="rId40"/>
    <p:sldId id="265" r:id="rId41"/>
    <p:sldId id="270" r:id="rId42"/>
    <p:sldId id="266" r:id="rId43"/>
    <p:sldId id="306" r:id="rId44"/>
    <p:sldId id="272" r:id="rId45"/>
    <p:sldId id="267" r:id="rId46"/>
    <p:sldId id="307" r:id="rId47"/>
    <p:sldId id="317" r:id="rId48"/>
    <p:sldId id="318" r:id="rId49"/>
    <p:sldId id="319" r:id="rId50"/>
    <p:sldId id="275" r:id="rId51"/>
    <p:sldId id="308" r:id="rId52"/>
    <p:sldId id="310" r:id="rId53"/>
    <p:sldId id="311" r:id="rId54"/>
    <p:sldId id="312" r:id="rId55"/>
    <p:sldId id="313" r:id="rId56"/>
    <p:sldId id="314" r:id="rId57"/>
    <p:sldId id="315" r:id="rId58"/>
    <p:sldId id="276" r:id="rId59"/>
    <p:sldId id="28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89E097-9A74-42B8-87B9-F5CD4BA1D6E9}" v="5" dt="2024-01-14T21:16:08.4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79" autoAdjust="0"/>
    <p:restoredTop sz="94660"/>
  </p:normalViewPr>
  <p:slideViewPr>
    <p:cSldViewPr snapToGrid="0">
      <p:cViewPr varScale="1">
        <p:scale>
          <a:sx n="90" d="100"/>
          <a:sy n="90" d="100"/>
        </p:scale>
        <p:origin x="22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8B7DA-4BF0-0215-0FBB-C24221C609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A5F570-E9FB-E625-7157-A78EE6F5FE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B7776B-93C3-AE65-1F03-C968573E20B9}"/>
              </a:ext>
            </a:extLst>
          </p:cNvPr>
          <p:cNvSpPr>
            <a:spLocks noGrp="1"/>
          </p:cNvSpPr>
          <p:nvPr>
            <p:ph type="dt" sz="half" idx="10"/>
          </p:nvPr>
        </p:nvSpPr>
        <p:spPr/>
        <p:txBody>
          <a:bodyPr/>
          <a:lstStyle/>
          <a:p>
            <a:fld id="{E867B046-AE93-48BB-BBBF-FFEEF8EBE84B}" type="datetimeFigureOut">
              <a:rPr lang="en-US" smtClean="0"/>
              <a:t>1/19/2024</a:t>
            </a:fld>
            <a:endParaRPr lang="en-US"/>
          </a:p>
        </p:txBody>
      </p:sp>
      <p:sp>
        <p:nvSpPr>
          <p:cNvPr id="5" name="Footer Placeholder 4">
            <a:extLst>
              <a:ext uri="{FF2B5EF4-FFF2-40B4-BE49-F238E27FC236}">
                <a16:creationId xmlns:a16="http://schemas.microsoft.com/office/drawing/2014/main" id="{8580042F-0407-7935-5FBA-E7F16F66E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10279-DADA-78BA-E822-30F37D80573B}"/>
              </a:ext>
            </a:extLst>
          </p:cNvPr>
          <p:cNvSpPr>
            <a:spLocks noGrp="1"/>
          </p:cNvSpPr>
          <p:nvPr>
            <p:ph type="sldNum" sz="quarter" idx="12"/>
          </p:nvPr>
        </p:nvSpPr>
        <p:spPr/>
        <p:txBody>
          <a:bodyPr/>
          <a:lstStyle/>
          <a:p>
            <a:fld id="{7055AC1D-8176-45AD-8087-B0DB3E29C842}" type="slidenum">
              <a:rPr lang="en-US" smtClean="0"/>
              <a:t>‹#›</a:t>
            </a:fld>
            <a:endParaRPr lang="en-US"/>
          </a:p>
        </p:txBody>
      </p:sp>
    </p:spTree>
    <p:extLst>
      <p:ext uri="{BB962C8B-B14F-4D97-AF65-F5344CB8AC3E}">
        <p14:creationId xmlns:p14="http://schemas.microsoft.com/office/powerpoint/2010/main" val="3056177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CB30-0031-C042-F26A-7F49C57B70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71EA75-D05C-3DCF-A743-79402E4E15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B748B7-306D-F645-A9BD-EB54A9554322}"/>
              </a:ext>
            </a:extLst>
          </p:cNvPr>
          <p:cNvSpPr>
            <a:spLocks noGrp="1"/>
          </p:cNvSpPr>
          <p:nvPr>
            <p:ph type="dt" sz="half" idx="10"/>
          </p:nvPr>
        </p:nvSpPr>
        <p:spPr/>
        <p:txBody>
          <a:bodyPr/>
          <a:lstStyle/>
          <a:p>
            <a:fld id="{E867B046-AE93-48BB-BBBF-FFEEF8EBE84B}" type="datetimeFigureOut">
              <a:rPr lang="en-US" smtClean="0"/>
              <a:t>1/19/2024</a:t>
            </a:fld>
            <a:endParaRPr lang="en-US"/>
          </a:p>
        </p:txBody>
      </p:sp>
      <p:sp>
        <p:nvSpPr>
          <p:cNvPr id="5" name="Footer Placeholder 4">
            <a:extLst>
              <a:ext uri="{FF2B5EF4-FFF2-40B4-BE49-F238E27FC236}">
                <a16:creationId xmlns:a16="http://schemas.microsoft.com/office/drawing/2014/main" id="{38070952-617B-A824-40AA-F016882A2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B00828-FE1B-F5BB-061A-9C2C01106485}"/>
              </a:ext>
            </a:extLst>
          </p:cNvPr>
          <p:cNvSpPr>
            <a:spLocks noGrp="1"/>
          </p:cNvSpPr>
          <p:nvPr>
            <p:ph type="sldNum" sz="quarter" idx="12"/>
          </p:nvPr>
        </p:nvSpPr>
        <p:spPr/>
        <p:txBody>
          <a:bodyPr/>
          <a:lstStyle/>
          <a:p>
            <a:fld id="{7055AC1D-8176-45AD-8087-B0DB3E29C842}" type="slidenum">
              <a:rPr lang="en-US" smtClean="0"/>
              <a:t>‹#›</a:t>
            </a:fld>
            <a:endParaRPr lang="en-US"/>
          </a:p>
        </p:txBody>
      </p:sp>
    </p:spTree>
    <p:extLst>
      <p:ext uri="{BB962C8B-B14F-4D97-AF65-F5344CB8AC3E}">
        <p14:creationId xmlns:p14="http://schemas.microsoft.com/office/powerpoint/2010/main" val="506756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0F9F4-3698-DCEB-A046-68EA230448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11DEA9-B1DA-2366-18E1-988E643F9E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1DEE4B-C292-0E86-5833-96E761F4E2FD}"/>
              </a:ext>
            </a:extLst>
          </p:cNvPr>
          <p:cNvSpPr>
            <a:spLocks noGrp="1"/>
          </p:cNvSpPr>
          <p:nvPr>
            <p:ph type="dt" sz="half" idx="10"/>
          </p:nvPr>
        </p:nvSpPr>
        <p:spPr/>
        <p:txBody>
          <a:bodyPr/>
          <a:lstStyle/>
          <a:p>
            <a:fld id="{E867B046-AE93-48BB-BBBF-FFEEF8EBE84B}" type="datetimeFigureOut">
              <a:rPr lang="en-US" smtClean="0"/>
              <a:t>1/19/2024</a:t>
            </a:fld>
            <a:endParaRPr lang="en-US"/>
          </a:p>
        </p:txBody>
      </p:sp>
      <p:sp>
        <p:nvSpPr>
          <p:cNvPr id="5" name="Footer Placeholder 4">
            <a:extLst>
              <a:ext uri="{FF2B5EF4-FFF2-40B4-BE49-F238E27FC236}">
                <a16:creationId xmlns:a16="http://schemas.microsoft.com/office/drawing/2014/main" id="{D85D09E7-6E09-2269-9B4D-2AABA1DFAA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5637C-1C32-61D7-9E36-753ED704894E}"/>
              </a:ext>
            </a:extLst>
          </p:cNvPr>
          <p:cNvSpPr>
            <a:spLocks noGrp="1"/>
          </p:cNvSpPr>
          <p:nvPr>
            <p:ph type="sldNum" sz="quarter" idx="12"/>
          </p:nvPr>
        </p:nvSpPr>
        <p:spPr/>
        <p:txBody>
          <a:bodyPr/>
          <a:lstStyle/>
          <a:p>
            <a:fld id="{7055AC1D-8176-45AD-8087-B0DB3E29C842}" type="slidenum">
              <a:rPr lang="en-US" smtClean="0"/>
              <a:t>‹#›</a:t>
            </a:fld>
            <a:endParaRPr lang="en-US"/>
          </a:p>
        </p:txBody>
      </p:sp>
    </p:spTree>
    <p:extLst>
      <p:ext uri="{BB962C8B-B14F-4D97-AF65-F5344CB8AC3E}">
        <p14:creationId xmlns:p14="http://schemas.microsoft.com/office/powerpoint/2010/main" val="3537414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D12B9-0871-8B13-B789-B851099B98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06069-AFAF-DA57-9DCD-A0A4E8476E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4E222-C706-E6F2-8EDA-A83B284C2E18}"/>
              </a:ext>
            </a:extLst>
          </p:cNvPr>
          <p:cNvSpPr>
            <a:spLocks noGrp="1"/>
          </p:cNvSpPr>
          <p:nvPr>
            <p:ph type="dt" sz="half" idx="10"/>
          </p:nvPr>
        </p:nvSpPr>
        <p:spPr/>
        <p:txBody>
          <a:bodyPr/>
          <a:lstStyle/>
          <a:p>
            <a:fld id="{E867B046-AE93-48BB-BBBF-FFEEF8EBE84B}" type="datetimeFigureOut">
              <a:rPr lang="en-US" smtClean="0"/>
              <a:t>1/19/2024</a:t>
            </a:fld>
            <a:endParaRPr lang="en-US"/>
          </a:p>
        </p:txBody>
      </p:sp>
      <p:sp>
        <p:nvSpPr>
          <p:cNvPr id="5" name="Footer Placeholder 4">
            <a:extLst>
              <a:ext uri="{FF2B5EF4-FFF2-40B4-BE49-F238E27FC236}">
                <a16:creationId xmlns:a16="http://schemas.microsoft.com/office/drawing/2014/main" id="{35F5D125-CD28-5198-2CDF-7C42207217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68B5C0-FCEF-A13D-578E-70CFAE1EE6E3}"/>
              </a:ext>
            </a:extLst>
          </p:cNvPr>
          <p:cNvSpPr>
            <a:spLocks noGrp="1"/>
          </p:cNvSpPr>
          <p:nvPr>
            <p:ph type="sldNum" sz="quarter" idx="12"/>
          </p:nvPr>
        </p:nvSpPr>
        <p:spPr/>
        <p:txBody>
          <a:bodyPr/>
          <a:lstStyle/>
          <a:p>
            <a:fld id="{7055AC1D-8176-45AD-8087-B0DB3E29C842}" type="slidenum">
              <a:rPr lang="en-US" smtClean="0"/>
              <a:t>‹#›</a:t>
            </a:fld>
            <a:endParaRPr lang="en-US"/>
          </a:p>
        </p:txBody>
      </p:sp>
    </p:spTree>
    <p:extLst>
      <p:ext uri="{BB962C8B-B14F-4D97-AF65-F5344CB8AC3E}">
        <p14:creationId xmlns:p14="http://schemas.microsoft.com/office/powerpoint/2010/main" val="1675099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19CFA-1402-90BB-6E9E-6016DC2E7D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221D1D-62CE-4315-4CCB-824B895572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F77177-FA75-F87E-F5DA-4388DC51DF6C}"/>
              </a:ext>
            </a:extLst>
          </p:cNvPr>
          <p:cNvSpPr>
            <a:spLocks noGrp="1"/>
          </p:cNvSpPr>
          <p:nvPr>
            <p:ph type="dt" sz="half" idx="10"/>
          </p:nvPr>
        </p:nvSpPr>
        <p:spPr/>
        <p:txBody>
          <a:bodyPr/>
          <a:lstStyle/>
          <a:p>
            <a:fld id="{E867B046-AE93-48BB-BBBF-FFEEF8EBE84B}" type="datetimeFigureOut">
              <a:rPr lang="en-US" smtClean="0"/>
              <a:t>1/19/2024</a:t>
            </a:fld>
            <a:endParaRPr lang="en-US"/>
          </a:p>
        </p:txBody>
      </p:sp>
      <p:sp>
        <p:nvSpPr>
          <p:cNvPr id="5" name="Footer Placeholder 4">
            <a:extLst>
              <a:ext uri="{FF2B5EF4-FFF2-40B4-BE49-F238E27FC236}">
                <a16:creationId xmlns:a16="http://schemas.microsoft.com/office/drawing/2014/main" id="{CD0384F7-9182-619B-8017-E3A0A72B9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1B7581-B02A-2977-8A35-3B2935E54D23}"/>
              </a:ext>
            </a:extLst>
          </p:cNvPr>
          <p:cNvSpPr>
            <a:spLocks noGrp="1"/>
          </p:cNvSpPr>
          <p:nvPr>
            <p:ph type="sldNum" sz="quarter" idx="12"/>
          </p:nvPr>
        </p:nvSpPr>
        <p:spPr/>
        <p:txBody>
          <a:bodyPr/>
          <a:lstStyle/>
          <a:p>
            <a:fld id="{7055AC1D-8176-45AD-8087-B0DB3E29C842}" type="slidenum">
              <a:rPr lang="en-US" smtClean="0"/>
              <a:t>‹#›</a:t>
            </a:fld>
            <a:endParaRPr lang="en-US"/>
          </a:p>
        </p:txBody>
      </p:sp>
    </p:spTree>
    <p:extLst>
      <p:ext uri="{BB962C8B-B14F-4D97-AF65-F5344CB8AC3E}">
        <p14:creationId xmlns:p14="http://schemas.microsoft.com/office/powerpoint/2010/main" val="2679361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8C029-4033-7607-994B-31DCF22653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94B69B-9B4E-1FB6-557E-659C61D70C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31616B-BEB7-5D1E-B23D-DF6235669E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E1CCE-799B-227D-4593-1AE3FF3DF5D6}"/>
              </a:ext>
            </a:extLst>
          </p:cNvPr>
          <p:cNvSpPr>
            <a:spLocks noGrp="1"/>
          </p:cNvSpPr>
          <p:nvPr>
            <p:ph type="dt" sz="half" idx="10"/>
          </p:nvPr>
        </p:nvSpPr>
        <p:spPr/>
        <p:txBody>
          <a:bodyPr/>
          <a:lstStyle/>
          <a:p>
            <a:fld id="{E867B046-AE93-48BB-BBBF-FFEEF8EBE84B}" type="datetimeFigureOut">
              <a:rPr lang="en-US" smtClean="0"/>
              <a:t>1/19/2024</a:t>
            </a:fld>
            <a:endParaRPr lang="en-US"/>
          </a:p>
        </p:txBody>
      </p:sp>
      <p:sp>
        <p:nvSpPr>
          <p:cNvPr id="6" name="Footer Placeholder 5">
            <a:extLst>
              <a:ext uri="{FF2B5EF4-FFF2-40B4-BE49-F238E27FC236}">
                <a16:creationId xmlns:a16="http://schemas.microsoft.com/office/drawing/2014/main" id="{55B030B0-6D6C-DCF1-A05C-7BE6770BC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EAB764-52C6-546E-C99E-1BA5CD034E4B}"/>
              </a:ext>
            </a:extLst>
          </p:cNvPr>
          <p:cNvSpPr>
            <a:spLocks noGrp="1"/>
          </p:cNvSpPr>
          <p:nvPr>
            <p:ph type="sldNum" sz="quarter" idx="12"/>
          </p:nvPr>
        </p:nvSpPr>
        <p:spPr/>
        <p:txBody>
          <a:bodyPr/>
          <a:lstStyle/>
          <a:p>
            <a:fld id="{7055AC1D-8176-45AD-8087-B0DB3E29C842}" type="slidenum">
              <a:rPr lang="en-US" smtClean="0"/>
              <a:t>‹#›</a:t>
            </a:fld>
            <a:endParaRPr lang="en-US"/>
          </a:p>
        </p:txBody>
      </p:sp>
    </p:spTree>
    <p:extLst>
      <p:ext uri="{BB962C8B-B14F-4D97-AF65-F5344CB8AC3E}">
        <p14:creationId xmlns:p14="http://schemas.microsoft.com/office/powerpoint/2010/main" val="2954670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297A6-BC07-90AC-7A6C-78843BD055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340185-C2FD-9DC2-605D-95F3451A45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6A6678-D971-9B9B-D496-4E7762A829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90AD95-9184-E305-BF03-3DB3797853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7029B0-A37A-D28C-3920-7941475D4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A54A09-423F-A50E-593A-A20124BE6BBD}"/>
              </a:ext>
            </a:extLst>
          </p:cNvPr>
          <p:cNvSpPr>
            <a:spLocks noGrp="1"/>
          </p:cNvSpPr>
          <p:nvPr>
            <p:ph type="dt" sz="half" idx="10"/>
          </p:nvPr>
        </p:nvSpPr>
        <p:spPr/>
        <p:txBody>
          <a:bodyPr/>
          <a:lstStyle/>
          <a:p>
            <a:fld id="{E867B046-AE93-48BB-BBBF-FFEEF8EBE84B}" type="datetimeFigureOut">
              <a:rPr lang="en-US" smtClean="0"/>
              <a:t>1/19/2024</a:t>
            </a:fld>
            <a:endParaRPr lang="en-US"/>
          </a:p>
        </p:txBody>
      </p:sp>
      <p:sp>
        <p:nvSpPr>
          <p:cNvPr id="8" name="Footer Placeholder 7">
            <a:extLst>
              <a:ext uri="{FF2B5EF4-FFF2-40B4-BE49-F238E27FC236}">
                <a16:creationId xmlns:a16="http://schemas.microsoft.com/office/drawing/2014/main" id="{D3952E86-0D92-8BE1-F695-A27A2C204E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CBB7E0-6020-B9C1-B72E-1DA8B39655B9}"/>
              </a:ext>
            </a:extLst>
          </p:cNvPr>
          <p:cNvSpPr>
            <a:spLocks noGrp="1"/>
          </p:cNvSpPr>
          <p:nvPr>
            <p:ph type="sldNum" sz="quarter" idx="12"/>
          </p:nvPr>
        </p:nvSpPr>
        <p:spPr/>
        <p:txBody>
          <a:bodyPr/>
          <a:lstStyle/>
          <a:p>
            <a:fld id="{7055AC1D-8176-45AD-8087-B0DB3E29C842}" type="slidenum">
              <a:rPr lang="en-US" smtClean="0"/>
              <a:t>‹#›</a:t>
            </a:fld>
            <a:endParaRPr lang="en-US"/>
          </a:p>
        </p:txBody>
      </p:sp>
    </p:spTree>
    <p:extLst>
      <p:ext uri="{BB962C8B-B14F-4D97-AF65-F5344CB8AC3E}">
        <p14:creationId xmlns:p14="http://schemas.microsoft.com/office/powerpoint/2010/main" val="3022042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CDC7C-A473-68F7-5069-81762DF5DA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8119D0-BADC-5B63-9279-EA04C25C5BEF}"/>
              </a:ext>
            </a:extLst>
          </p:cNvPr>
          <p:cNvSpPr>
            <a:spLocks noGrp="1"/>
          </p:cNvSpPr>
          <p:nvPr>
            <p:ph type="dt" sz="half" idx="10"/>
          </p:nvPr>
        </p:nvSpPr>
        <p:spPr/>
        <p:txBody>
          <a:bodyPr/>
          <a:lstStyle/>
          <a:p>
            <a:fld id="{E867B046-AE93-48BB-BBBF-FFEEF8EBE84B}" type="datetimeFigureOut">
              <a:rPr lang="en-US" smtClean="0"/>
              <a:t>1/19/2024</a:t>
            </a:fld>
            <a:endParaRPr lang="en-US"/>
          </a:p>
        </p:txBody>
      </p:sp>
      <p:sp>
        <p:nvSpPr>
          <p:cNvPr id="4" name="Footer Placeholder 3">
            <a:extLst>
              <a:ext uri="{FF2B5EF4-FFF2-40B4-BE49-F238E27FC236}">
                <a16:creationId xmlns:a16="http://schemas.microsoft.com/office/drawing/2014/main" id="{FFCC852C-4F79-78C2-2D1B-FE9C15815D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DC3B3F-B470-3A8D-F576-136979C51622}"/>
              </a:ext>
            </a:extLst>
          </p:cNvPr>
          <p:cNvSpPr>
            <a:spLocks noGrp="1"/>
          </p:cNvSpPr>
          <p:nvPr>
            <p:ph type="sldNum" sz="quarter" idx="12"/>
          </p:nvPr>
        </p:nvSpPr>
        <p:spPr/>
        <p:txBody>
          <a:bodyPr/>
          <a:lstStyle/>
          <a:p>
            <a:fld id="{7055AC1D-8176-45AD-8087-B0DB3E29C842}" type="slidenum">
              <a:rPr lang="en-US" smtClean="0"/>
              <a:t>‹#›</a:t>
            </a:fld>
            <a:endParaRPr lang="en-US"/>
          </a:p>
        </p:txBody>
      </p:sp>
    </p:spTree>
    <p:extLst>
      <p:ext uri="{BB962C8B-B14F-4D97-AF65-F5344CB8AC3E}">
        <p14:creationId xmlns:p14="http://schemas.microsoft.com/office/powerpoint/2010/main" val="1625332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B44640-6A76-D2F2-4D3A-2517AD03D0F6}"/>
              </a:ext>
            </a:extLst>
          </p:cNvPr>
          <p:cNvSpPr>
            <a:spLocks noGrp="1"/>
          </p:cNvSpPr>
          <p:nvPr>
            <p:ph type="dt" sz="half" idx="10"/>
          </p:nvPr>
        </p:nvSpPr>
        <p:spPr/>
        <p:txBody>
          <a:bodyPr/>
          <a:lstStyle/>
          <a:p>
            <a:fld id="{E867B046-AE93-48BB-BBBF-FFEEF8EBE84B}" type="datetimeFigureOut">
              <a:rPr lang="en-US" smtClean="0"/>
              <a:t>1/19/2024</a:t>
            </a:fld>
            <a:endParaRPr lang="en-US"/>
          </a:p>
        </p:txBody>
      </p:sp>
      <p:sp>
        <p:nvSpPr>
          <p:cNvPr id="3" name="Footer Placeholder 2">
            <a:extLst>
              <a:ext uri="{FF2B5EF4-FFF2-40B4-BE49-F238E27FC236}">
                <a16:creationId xmlns:a16="http://schemas.microsoft.com/office/drawing/2014/main" id="{F229B85C-F37B-F9E3-6660-8BBA03E498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C4A0AF-264D-3995-3C03-9740A569DC9D}"/>
              </a:ext>
            </a:extLst>
          </p:cNvPr>
          <p:cNvSpPr>
            <a:spLocks noGrp="1"/>
          </p:cNvSpPr>
          <p:nvPr>
            <p:ph type="sldNum" sz="quarter" idx="12"/>
          </p:nvPr>
        </p:nvSpPr>
        <p:spPr/>
        <p:txBody>
          <a:bodyPr/>
          <a:lstStyle/>
          <a:p>
            <a:fld id="{7055AC1D-8176-45AD-8087-B0DB3E29C842}" type="slidenum">
              <a:rPr lang="en-US" smtClean="0"/>
              <a:t>‹#›</a:t>
            </a:fld>
            <a:endParaRPr lang="en-US"/>
          </a:p>
        </p:txBody>
      </p:sp>
    </p:spTree>
    <p:extLst>
      <p:ext uri="{BB962C8B-B14F-4D97-AF65-F5344CB8AC3E}">
        <p14:creationId xmlns:p14="http://schemas.microsoft.com/office/powerpoint/2010/main" val="123605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F2539-2B87-7B71-4370-F36470B169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4BBF60-BA50-8850-34EA-59A27A2B56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91CB97-56E8-6CC5-2B5A-4A545A2B97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9E2901-C314-CB34-2507-822F1A821FA2}"/>
              </a:ext>
            </a:extLst>
          </p:cNvPr>
          <p:cNvSpPr>
            <a:spLocks noGrp="1"/>
          </p:cNvSpPr>
          <p:nvPr>
            <p:ph type="dt" sz="half" idx="10"/>
          </p:nvPr>
        </p:nvSpPr>
        <p:spPr/>
        <p:txBody>
          <a:bodyPr/>
          <a:lstStyle/>
          <a:p>
            <a:fld id="{E867B046-AE93-48BB-BBBF-FFEEF8EBE84B}" type="datetimeFigureOut">
              <a:rPr lang="en-US" smtClean="0"/>
              <a:t>1/19/2024</a:t>
            </a:fld>
            <a:endParaRPr lang="en-US"/>
          </a:p>
        </p:txBody>
      </p:sp>
      <p:sp>
        <p:nvSpPr>
          <p:cNvPr id="6" name="Footer Placeholder 5">
            <a:extLst>
              <a:ext uri="{FF2B5EF4-FFF2-40B4-BE49-F238E27FC236}">
                <a16:creationId xmlns:a16="http://schemas.microsoft.com/office/drawing/2014/main" id="{2BD03D17-5BCC-51DE-A7FE-AA2FEE0D1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E70A18-67F0-DD3A-FF1B-E88BEFC698DE}"/>
              </a:ext>
            </a:extLst>
          </p:cNvPr>
          <p:cNvSpPr>
            <a:spLocks noGrp="1"/>
          </p:cNvSpPr>
          <p:nvPr>
            <p:ph type="sldNum" sz="quarter" idx="12"/>
          </p:nvPr>
        </p:nvSpPr>
        <p:spPr/>
        <p:txBody>
          <a:bodyPr/>
          <a:lstStyle/>
          <a:p>
            <a:fld id="{7055AC1D-8176-45AD-8087-B0DB3E29C842}" type="slidenum">
              <a:rPr lang="en-US" smtClean="0"/>
              <a:t>‹#›</a:t>
            </a:fld>
            <a:endParaRPr lang="en-US"/>
          </a:p>
        </p:txBody>
      </p:sp>
    </p:spTree>
    <p:extLst>
      <p:ext uri="{BB962C8B-B14F-4D97-AF65-F5344CB8AC3E}">
        <p14:creationId xmlns:p14="http://schemas.microsoft.com/office/powerpoint/2010/main" val="1606264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4FC1-734F-6659-EBEE-25E2C56E81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7BC4E9-00ED-3D44-38A0-D7EB0FBD6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78212D-806F-32AA-C8D9-C2C40A2DC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0808A3-B025-C103-7BDF-96AC0F790F8B}"/>
              </a:ext>
            </a:extLst>
          </p:cNvPr>
          <p:cNvSpPr>
            <a:spLocks noGrp="1"/>
          </p:cNvSpPr>
          <p:nvPr>
            <p:ph type="dt" sz="half" idx="10"/>
          </p:nvPr>
        </p:nvSpPr>
        <p:spPr/>
        <p:txBody>
          <a:bodyPr/>
          <a:lstStyle/>
          <a:p>
            <a:fld id="{E867B046-AE93-48BB-BBBF-FFEEF8EBE84B}" type="datetimeFigureOut">
              <a:rPr lang="en-US" smtClean="0"/>
              <a:t>1/19/2024</a:t>
            </a:fld>
            <a:endParaRPr lang="en-US"/>
          </a:p>
        </p:txBody>
      </p:sp>
      <p:sp>
        <p:nvSpPr>
          <p:cNvPr id="6" name="Footer Placeholder 5">
            <a:extLst>
              <a:ext uri="{FF2B5EF4-FFF2-40B4-BE49-F238E27FC236}">
                <a16:creationId xmlns:a16="http://schemas.microsoft.com/office/drawing/2014/main" id="{4D2E338F-37D4-0C86-3E37-E8EC471E6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A8E8B-BEF8-F93F-543E-729A7D63288A}"/>
              </a:ext>
            </a:extLst>
          </p:cNvPr>
          <p:cNvSpPr>
            <a:spLocks noGrp="1"/>
          </p:cNvSpPr>
          <p:nvPr>
            <p:ph type="sldNum" sz="quarter" idx="12"/>
          </p:nvPr>
        </p:nvSpPr>
        <p:spPr/>
        <p:txBody>
          <a:bodyPr/>
          <a:lstStyle/>
          <a:p>
            <a:fld id="{7055AC1D-8176-45AD-8087-B0DB3E29C842}" type="slidenum">
              <a:rPr lang="en-US" smtClean="0"/>
              <a:t>‹#›</a:t>
            </a:fld>
            <a:endParaRPr lang="en-US"/>
          </a:p>
        </p:txBody>
      </p:sp>
    </p:spTree>
    <p:extLst>
      <p:ext uri="{BB962C8B-B14F-4D97-AF65-F5344CB8AC3E}">
        <p14:creationId xmlns:p14="http://schemas.microsoft.com/office/powerpoint/2010/main" val="3429209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BEC114-D6C1-8C3E-DC91-1B0A325D15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7BB965-59BB-05D4-71F2-A750256CDE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58E38-0D69-B46B-30A5-E69A42E568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67B046-AE93-48BB-BBBF-FFEEF8EBE84B}" type="datetimeFigureOut">
              <a:rPr lang="en-US" smtClean="0"/>
              <a:t>1/19/2024</a:t>
            </a:fld>
            <a:endParaRPr lang="en-US"/>
          </a:p>
        </p:txBody>
      </p:sp>
      <p:sp>
        <p:nvSpPr>
          <p:cNvPr id="5" name="Footer Placeholder 4">
            <a:extLst>
              <a:ext uri="{FF2B5EF4-FFF2-40B4-BE49-F238E27FC236}">
                <a16:creationId xmlns:a16="http://schemas.microsoft.com/office/drawing/2014/main" id="{151223B8-A16A-8B3A-B184-5449244803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4FDE15-5167-0FED-5CFE-57AC2D49AD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5AC1D-8176-45AD-8087-B0DB3E29C842}" type="slidenum">
              <a:rPr lang="en-US" smtClean="0"/>
              <a:t>‹#›</a:t>
            </a:fld>
            <a:endParaRPr lang="en-US"/>
          </a:p>
        </p:txBody>
      </p:sp>
    </p:spTree>
    <p:extLst>
      <p:ext uri="{BB962C8B-B14F-4D97-AF65-F5344CB8AC3E}">
        <p14:creationId xmlns:p14="http://schemas.microsoft.com/office/powerpoint/2010/main" val="2055440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remm.hhs.gov/radmeasurement.htm"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remm.hhs.gov/radmeasurement.htm"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youtu.be/EEl_Zk14z7A?si=5WxSx5iv5LR30QWJ"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ideo" Target="https://www.youtube.com/embed/EEl_Zk14z7A?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hyperlink" Target="https://www.pnnl.gov/sites/default/files/media/file/RAD_Materials_2014_PNNL-SA-103990_Rev2.pdf" TargetMode="Externa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6.slac.stanford.edu/"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lansce.lanl.gov/"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neutrons.ornl.gov/" TargetMode="Externa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inspirehep.net/"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wikihow.com/Make-an-Electroscope" TargetMode="External"/><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home.cern/news/news/experiments/how-make-your-own-cloud-chamber"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video" Target="https://www.youtube.com/embed/vjqIJW_Qr3c?feature=oembed"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www.cdc.gov/nceh/radiation/emergencies/pdf/ars.pdf" TargetMode="External"/><Relationship Id="rId2" Type="http://schemas.openxmlformats.org/officeDocument/2006/relationships/hyperlink" Target="https://www.cdc.gov/nceh/radiation/alara.html" TargetMode="External"/><Relationship Id="rId1" Type="http://schemas.openxmlformats.org/officeDocument/2006/relationships/slideLayout" Target="../slideLayouts/slideLayout7.xml"/><Relationship Id="rId6" Type="http://schemas.openxmlformats.org/officeDocument/2006/relationships/hyperlink" Target="https://orise.orau.gov/resources/reacts/documents/medical-aspects-of-radiation-incidents.pdf" TargetMode="External"/><Relationship Id="rId5" Type="http://schemas.openxmlformats.org/officeDocument/2006/relationships/hyperlink" Target="https://remm.hhs.gov/isotopestable.pdf" TargetMode="External"/><Relationship Id="rId4" Type="http://schemas.openxmlformats.org/officeDocument/2006/relationships/hyperlink" Target="https://remm.hhs.gov/exposureonly.htm#skip"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43DC9-D028-2F70-4041-8D12F38DD24C}"/>
              </a:ext>
            </a:extLst>
          </p:cNvPr>
          <p:cNvSpPr>
            <a:spLocks noGrp="1"/>
          </p:cNvSpPr>
          <p:nvPr>
            <p:ph type="ctrTitle"/>
          </p:nvPr>
        </p:nvSpPr>
        <p:spPr>
          <a:xfrm>
            <a:off x="251927" y="942393"/>
            <a:ext cx="11719249" cy="1184988"/>
          </a:xfrm>
        </p:spPr>
        <p:txBody>
          <a:bodyPr>
            <a:normAutofit/>
          </a:bodyPr>
          <a:lstStyle/>
          <a:p>
            <a:r>
              <a:rPr lang="en-US" sz="7200" b="1" dirty="0"/>
              <a:t>Nuclear Science Merit Badge</a:t>
            </a:r>
          </a:p>
        </p:txBody>
      </p:sp>
      <p:pic>
        <p:nvPicPr>
          <p:cNvPr id="5" name="Picture 4" descr="A book cover with various objects&#10;&#10;Description automatically generated">
            <a:extLst>
              <a:ext uri="{FF2B5EF4-FFF2-40B4-BE49-F238E27FC236}">
                <a16:creationId xmlns:a16="http://schemas.microsoft.com/office/drawing/2014/main" id="{EE90A724-2CD3-66B5-D951-D4B72DDE4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654" y="2295068"/>
            <a:ext cx="2962691" cy="4261842"/>
          </a:xfrm>
          <a:prstGeom prst="rect">
            <a:avLst/>
          </a:prstGeom>
        </p:spPr>
      </p:pic>
      <p:sp>
        <p:nvSpPr>
          <p:cNvPr id="3" name="TextBox 2">
            <a:extLst>
              <a:ext uri="{FF2B5EF4-FFF2-40B4-BE49-F238E27FC236}">
                <a16:creationId xmlns:a16="http://schemas.microsoft.com/office/drawing/2014/main" id="{41DA6A39-FF69-F1A3-485E-7F39F1539CFF}"/>
              </a:ext>
            </a:extLst>
          </p:cNvPr>
          <p:cNvSpPr txBox="1"/>
          <p:nvPr/>
        </p:nvSpPr>
        <p:spPr>
          <a:xfrm>
            <a:off x="9210611" y="6187578"/>
            <a:ext cx="2643288" cy="369332"/>
          </a:xfrm>
          <a:prstGeom prst="rect">
            <a:avLst/>
          </a:prstGeom>
          <a:noFill/>
        </p:spPr>
        <p:txBody>
          <a:bodyPr wrap="none" rtlCol="0">
            <a:spAutoFit/>
          </a:bodyPr>
          <a:lstStyle/>
          <a:p>
            <a:r>
              <a:rPr lang="en-US" dirty="0"/>
              <a:t>Revision 7.1 – 19 Jan 2024</a:t>
            </a:r>
          </a:p>
        </p:txBody>
      </p:sp>
    </p:spTree>
    <p:extLst>
      <p:ext uri="{BB962C8B-B14F-4D97-AF65-F5344CB8AC3E}">
        <p14:creationId xmlns:p14="http://schemas.microsoft.com/office/powerpoint/2010/main" val="2580714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369332"/>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1c. Describe the radiation hazard symbol and explain where it should be used.</a:t>
            </a:r>
            <a:endParaRPr lang="en-US" dirty="0"/>
          </a:p>
        </p:txBody>
      </p:sp>
      <p:pic>
        <p:nvPicPr>
          <p:cNvPr id="4" name="Picture 3" descr="A red triangle sign with black and white symbols&#10;&#10;Description automatically generated">
            <a:extLst>
              <a:ext uri="{FF2B5EF4-FFF2-40B4-BE49-F238E27FC236}">
                <a16:creationId xmlns:a16="http://schemas.microsoft.com/office/drawing/2014/main" id="{72A51951-2B6C-BB13-186E-2C3128E5A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5558" y="1826368"/>
            <a:ext cx="5187648" cy="3458432"/>
          </a:xfrm>
          <a:prstGeom prst="rect">
            <a:avLst/>
          </a:prstGeom>
        </p:spPr>
      </p:pic>
      <p:pic>
        <p:nvPicPr>
          <p:cNvPr id="3080" name="Picture 8" descr="Origin of the Radiation Warning Symbol (Trefoil) | Museum of Radiation and  Radioactivity">
            <a:extLst>
              <a:ext uri="{FF2B5EF4-FFF2-40B4-BE49-F238E27FC236}">
                <a16:creationId xmlns:a16="http://schemas.microsoft.com/office/drawing/2014/main" id="{4FBE9106-0A1F-2F77-CB2E-E0978255A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282" y="1757294"/>
            <a:ext cx="3109434" cy="35965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38CCF2-2BAB-1BA7-E863-D14F80D32E26}"/>
              </a:ext>
            </a:extLst>
          </p:cNvPr>
          <p:cNvSpPr txBox="1"/>
          <p:nvPr/>
        </p:nvSpPr>
        <p:spPr>
          <a:xfrm>
            <a:off x="7351200" y="5392800"/>
            <a:ext cx="3428311" cy="369332"/>
          </a:xfrm>
          <a:prstGeom prst="rect">
            <a:avLst/>
          </a:prstGeom>
          <a:noFill/>
        </p:spPr>
        <p:txBody>
          <a:bodyPr wrap="none" rtlCol="0">
            <a:spAutoFit/>
          </a:bodyPr>
          <a:lstStyle/>
          <a:p>
            <a:r>
              <a:rPr lang="en-US" dirty="0"/>
              <a:t>IAEA International Symbol – 2007</a:t>
            </a:r>
          </a:p>
        </p:txBody>
      </p:sp>
      <p:sp>
        <p:nvSpPr>
          <p:cNvPr id="6" name="TextBox 5">
            <a:extLst>
              <a:ext uri="{FF2B5EF4-FFF2-40B4-BE49-F238E27FC236}">
                <a16:creationId xmlns:a16="http://schemas.microsoft.com/office/drawing/2014/main" id="{700B5E2A-7FBF-B6DE-84CD-DEB063E7177E}"/>
              </a:ext>
            </a:extLst>
          </p:cNvPr>
          <p:cNvSpPr txBox="1"/>
          <p:nvPr/>
        </p:nvSpPr>
        <p:spPr>
          <a:xfrm>
            <a:off x="1535315" y="5392800"/>
            <a:ext cx="3361369" cy="369332"/>
          </a:xfrm>
          <a:prstGeom prst="rect">
            <a:avLst/>
          </a:prstGeom>
          <a:noFill/>
        </p:spPr>
        <p:txBody>
          <a:bodyPr wrap="none" rtlCol="0">
            <a:spAutoFit/>
          </a:bodyPr>
          <a:lstStyle/>
          <a:p>
            <a:r>
              <a:rPr lang="en-US" dirty="0"/>
              <a:t>Yellow and Magenta Trefoil - 1948</a:t>
            </a:r>
          </a:p>
        </p:txBody>
      </p:sp>
    </p:spTree>
    <p:extLst>
      <p:ext uri="{BB962C8B-B14F-4D97-AF65-F5344CB8AC3E}">
        <p14:creationId xmlns:p14="http://schemas.microsoft.com/office/powerpoint/2010/main" val="1624771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369332"/>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The confusing math part of Nuclear Science…</a:t>
            </a:r>
            <a:endParaRPr lang="en-US" dirty="0"/>
          </a:p>
        </p:txBody>
      </p:sp>
      <p:sp>
        <p:nvSpPr>
          <p:cNvPr id="3" name="TextBox 2">
            <a:extLst>
              <a:ext uri="{FF2B5EF4-FFF2-40B4-BE49-F238E27FC236}">
                <a16:creationId xmlns:a16="http://schemas.microsoft.com/office/drawing/2014/main" id="{586552F1-8507-4916-2B8E-B0C4C367C080}"/>
              </a:ext>
            </a:extLst>
          </p:cNvPr>
          <p:cNvSpPr txBox="1"/>
          <p:nvPr/>
        </p:nvSpPr>
        <p:spPr>
          <a:xfrm>
            <a:off x="597158" y="1364796"/>
            <a:ext cx="11010123" cy="523220"/>
          </a:xfrm>
          <a:prstGeom prst="rect">
            <a:avLst/>
          </a:prstGeom>
          <a:noFill/>
        </p:spPr>
        <p:txBody>
          <a:bodyPr wrap="square" rtlCol="0">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A handy conversion website: </a:t>
            </a:r>
            <a:r>
              <a:rPr lang="en-US" sz="2800" b="1" dirty="0">
                <a:effectLst/>
                <a:latin typeface="Calibri" panose="020F0502020204030204" pitchFamily="34" charset="0"/>
                <a:ea typeface="Calibri" panose="020F0502020204030204" pitchFamily="34" charset="0"/>
                <a:hlinkClick r:id="rId2"/>
              </a:rPr>
              <a:t>https://remm.hhs.gov/radmeasurement.htm</a:t>
            </a:r>
            <a:endParaRPr lang="en-US" sz="1800" b="1" dirty="0">
              <a:effectLst/>
              <a:latin typeface="Calibri" panose="020F05020202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36B008F0-E0DF-890F-71CB-DAFD6DFFE053}"/>
              </a:ext>
            </a:extLst>
          </p:cNvPr>
          <p:cNvPicPr>
            <a:picLocks noChangeAspect="1"/>
          </p:cNvPicPr>
          <p:nvPr/>
        </p:nvPicPr>
        <p:blipFill>
          <a:blip r:embed="rId3"/>
          <a:stretch>
            <a:fillRect/>
          </a:stretch>
        </p:blipFill>
        <p:spPr>
          <a:xfrm>
            <a:off x="1871189" y="2199767"/>
            <a:ext cx="8605019" cy="4352423"/>
          </a:xfrm>
          <a:prstGeom prst="rect">
            <a:avLst/>
          </a:prstGeom>
        </p:spPr>
      </p:pic>
    </p:spTree>
    <p:extLst>
      <p:ext uri="{BB962C8B-B14F-4D97-AF65-F5344CB8AC3E}">
        <p14:creationId xmlns:p14="http://schemas.microsoft.com/office/powerpoint/2010/main" val="1850594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369332"/>
          </a:xfrm>
          <a:prstGeom prst="rect">
            <a:avLst/>
          </a:prstGeom>
          <a:noFill/>
        </p:spPr>
        <p:txBody>
          <a:bodyPr wrap="square" rtlCol="0">
            <a:spAutoFit/>
          </a:bodyPr>
          <a:lstStyle/>
          <a:p>
            <a:pPr algn="l"/>
            <a:r>
              <a:rPr lang="en-US" sz="1800" b="1" i="0" u="none" strike="noStrike" baseline="0" dirty="0">
                <a:latin typeface="Calibri" panose="020F0502020204030204" pitchFamily="34" charset="0"/>
              </a:rPr>
              <a:t>The confusing math part of Nuclear Science…</a:t>
            </a:r>
            <a:endParaRPr lang="en-US" b="1" dirty="0"/>
          </a:p>
        </p:txBody>
      </p:sp>
      <p:sp>
        <p:nvSpPr>
          <p:cNvPr id="3" name="TextBox 2">
            <a:extLst>
              <a:ext uri="{FF2B5EF4-FFF2-40B4-BE49-F238E27FC236}">
                <a16:creationId xmlns:a16="http://schemas.microsoft.com/office/drawing/2014/main" id="{586552F1-8507-4916-2B8E-B0C4C367C080}"/>
              </a:ext>
            </a:extLst>
          </p:cNvPr>
          <p:cNvSpPr txBox="1"/>
          <p:nvPr/>
        </p:nvSpPr>
        <p:spPr>
          <a:xfrm>
            <a:off x="597158" y="1364796"/>
            <a:ext cx="11010123" cy="523220"/>
          </a:xfrm>
          <a:prstGeom prst="rect">
            <a:avLst/>
          </a:prstGeom>
          <a:noFill/>
        </p:spPr>
        <p:txBody>
          <a:bodyPr wrap="square" rtlCol="0">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A handy conversion website: </a:t>
            </a:r>
            <a:r>
              <a:rPr lang="en-US" sz="2800" b="1" dirty="0">
                <a:effectLst/>
                <a:latin typeface="Calibri" panose="020F0502020204030204" pitchFamily="34" charset="0"/>
                <a:ea typeface="Calibri" panose="020F0502020204030204" pitchFamily="34" charset="0"/>
                <a:hlinkClick r:id="rId2"/>
              </a:rPr>
              <a:t>https://remm.hhs.gov/radmeasurement.htm</a:t>
            </a:r>
            <a:endParaRPr lang="en-US" sz="1800" b="1" dirty="0">
              <a:effectLst/>
              <a:latin typeface="Calibri" panose="020F0502020204030204" pitchFamily="34" charset="0"/>
              <a:ea typeface="Calibri" panose="020F0502020204030204" pitchFamily="34" charset="0"/>
            </a:endParaRPr>
          </a:p>
        </p:txBody>
      </p:sp>
      <p:pic>
        <p:nvPicPr>
          <p:cNvPr id="6" name="Picture 5">
            <a:extLst>
              <a:ext uri="{FF2B5EF4-FFF2-40B4-BE49-F238E27FC236}">
                <a16:creationId xmlns:a16="http://schemas.microsoft.com/office/drawing/2014/main" id="{2655AEDD-EB1F-3153-FA54-F9B286BF415A}"/>
              </a:ext>
            </a:extLst>
          </p:cNvPr>
          <p:cNvPicPr>
            <a:picLocks noChangeAspect="1"/>
          </p:cNvPicPr>
          <p:nvPr/>
        </p:nvPicPr>
        <p:blipFill>
          <a:blip r:embed="rId3"/>
          <a:stretch>
            <a:fillRect/>
          </a:stretch>
        </p:blipFill>
        <p:spPr>
          <a:xfrm>
            <a:off x="445767" y="2118370"/>
            <a:ext cx="11008896" cy="3092313"/>
          </a:xfrm>
          <a:prstGeom prst="rect">
            <a:avLst/>
          </a:prstGeom>
          <a:effectLst>
            <a:softEdge rad="63500"/>
          </a:effectLst>
        </p:spPr>
      </p:pic>
    </p:spTree>
    <p:extLst>
      <p:ext uri="{BB962C8B-B14F-4D97-AF65-F5344CB8AC3E}">
        <p14:creationId xmlns:p14="http://schemas.microsoft.com/office/powerpoint/2010/main" val="2601543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369332"/>
          </a:xfrm>
          <a:prstGeom prst="rect">
            <a:avLst/>
          </a:prstGeom>
          <a:noFill/>
        </p:spPr>
        <p:txBody>
          <a:bodyPr wrap="square" rtlCol="0">
            <a:spAutoFit/>
          </a:bodyPr>
          <a:lstStyle/>
          <a:p>
            <a:pPr algn="l"/>
            <a:r>
              <a:rPr lang="en-US" sz="1800" b="1" i="0" u="none" strike="noStrike" baseline="0" dirty="0">
                <a:latin typeface="Calibri" panose="020F0502020204030204" pitchFamily="34" charset="0"/>
              </a:rPr>
              <a:t>The confusing math part of Nuclear Science…</a:t>
            </a:r>
            <a:endParaRPr lang="en-US" b="1" dirty="0"/>
          </a:p>
        </p:txBody>
      </p:sp>
      <p:sp>
        <p:nvSpPr>
          <p:cNvPr id="3" name="TextBox 2">
            <a:extLst>
              <a:ext uri="{FF2B5EF4-FFF2-40B4-BE49-F238E27FC236}">
                <a16:creationId xmlns:a16="http://schemas.microsoft.com/office/drawing/2014/main" id="{586552F1-8507-4916-2B8E-B0C4C367C080}"/>
              </a:ext>
            </a:extLst>
          </p:cNvPr>
          <p:cNvSpPr txBox="1"/>
          <p:nvPr/>
        </p:nvSpPr>
        <p:spPr>
          <a:xfrm>
            <a:off x="597158" y="1364796"/>
            <a:ext cx="11010123" cy="4524315"/>
          </a:xfrm>
          <a:prstGeom prst="rect">
            <a:avLst/>
          </a:prstGeom>
          <a:noFill/>
        </p:spPr>
        <p:txBody>
          <a:bodyPr wrap="square" rtlCol="0">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Radiation detection instruments may use roentgen for measuring gamma radiation and is written as follows: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roentgen per hour = R/h</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Smaller units of measure in roentgen are measured in the following: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milliroentgen per hour = </a:t>
            </a:r>
            <a:r>
              <a:rPr lang="en-US" sz="1800" dirty="0" err="1">
                <a:effectLst/>
                <a:latin typeface="Calibri" panose="020F0502020204030204" pitchFamily="34" charset="0"/>
                <a:ea typeface="Calibri" panose="020F0502020204030204" pitchFamily="34" charset="0"/>
              </a:rPr>
              <a:t>mR</a:t>
            </a:r>
            <a:r>
              <a:rPr lang="en-US" sz="1800" dirty="0">
                <a:effectLst/>
                <a:latin typeface="Calibri" panose="020F0502020204030204" pitchFamily="34" charset="0"/>
                <a:ea typeface="Calibri" panose="020F0502020204030204" pitchFamily="34" charset="0"/>
              </a:rPr>
              <a:t>/h</a:t>
            </a:r>
          </a:p>
          <a:p>
            <a:pPr marL="0" marR="0">
              <a:spcBef>
                <a:spcPts val="0"/>
              </a:spcBef>
              <a:spcAft>
                <a:spcPts val="0"/>
              </a:spcAft>
            </a:pPr>
            <a:r>
              <a:rPr lang="en-US" sz="1800" dirty="0" err="1">
                <a:effectLst/>
                <a:latin typeface="Calibri" panose="020F0502020204030204" pitchFamily="34" charset="0"/>
                <a:ea typeface="Calibri" panose="020F0502020204030204" pitchFamily="34" charset="0"/>
              </a:rPr>
              <a:t>microroentgen</a:t>
            </a:r>
            <a:r>
              <a:rPr lang="en-US" sz="1800" dirty="0">
                <a:effectLst/>
                <a:latin typeface="Calibri" panose="020F0502020204030204" pitchFamily="34" charset="0"/>
                <a:ea typeface="Calibri" panose="020F0502020204030204" pitchFamily="34" charset="0"/>
              </a:rPr>
              <a:t> per hour = µR/h</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 conversion of the units of measurement are as follows: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1 R/h = 1,000 </a:t>
            </a:r>
            <a:r>
              <a:rPr lang="en-US" sz="1800" dirty="0" err="1">
                <a:effectLst/>
                <a:latin typeface="Calibri" panose="020F0502020204030204" pitchFamily="34" charset="0"/>
                <a:ea typeface="Calibri" panose="020F0502020204030204" pitchFamily="34" charset="0"/>
              </a:rPr>
              <a:t>mR</a:t>
            </a:r>
            <a:r>
              <a:rPr lang="en-US" sz="1800" dirty="0">
                <a:effectLst/>
                <a:latin typeface="Calibri" panose="020F0502020204030204" pitchFamily="34" charset="0"/>
                <a:ea typeface="Calibri" panose="020F0502020204030204" pitchFamily="34" charset="0"/>
              </a:rPr>
              <a:t>/h = 1,000,000 µR/h</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Radiation units used may vary based on the discipline (e.g., response, medical, national, or international). Responders at the incident site may use the following: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Radiation absorbed dose (rad) </a:t>
            </a:r>
            <a:r>
              <a:rPr lang="en-US" sz="1800" dirty="0">
                <a:effectLst/>
                <a:latin typeface="Calibri" panose="020F0502020204030204" pitchFamily="34" charset="0"/>
                <a:ea typeface="Calibri" panose="020F0502020204030204" pitchFamily="34" charset="0"/>
              </a:rPr>
              <a:t>is a unit for measuring the amount of radiation (dose) absorbed in any material.</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 </a:t>
            </a:r>
            <a:r>
              <a:rPr lang="en-US" sz="1800" b="1" dirty="0">
                <a:effectLst/>
                <a:latin typeface="Calibri" panose="020F0502020204030204" pitchFamily="34" charset="0"/>
                <a:ea typeface="Calibri" panose="020F0502020204030204" pitchFamily="34" charset="0"/>
              </a:rPr>
              <a:t>roentgen equivalent man (rem) </a:t>
            </a:r>
            <a:r>
              <a:rPr lang="en-US" sz="1800" dirty="0">
                <a:effectLst/>
                <a:latin typeface="Calibri" panose="020F0502020204030204" pitchFamily="34" charset="0"/>
                <a:ea typeface="Calibri" panose="020F0502020204030204" pitchFamily="34" charset="0"/>
              </a:rPr>
              <a:t>unit is the radiation energy as it relates to the dose absorbed by the human body, causing biological damage to living tissue.</a:t>
            </a:r>
          </a:p>
        </p:txBody>
      </p:sp>
    </p:spTree>
    <p:extLst>
      <p:ext uri="{BB962C8B-B14F-4D97-AF65-F5344CB8AC3E}">
        <p14:creationId xmlns:p14="http://schemas.microsoft.com/office/powerpoint/2010/main" val="1116145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369332"/>
          </a:xfrm>
          <a:prstGeom prst="rect">
            <a:avLst/>
          </a:prstGeom>
          <a:noFill/>
        </p:spPr>
        <p:txBody>
          <a:bodyPr wrap="square" rtlCol="0">
            <a:spAutoFit/>
          </a:bodyPr>
          <a:lstStyle/>
          <a:p>
            <a:pPr algn="l"/>
            <a:r>
              <a:rPr lang="en-US" sz="1800" b="1" i="0" u="none" strike="noStrike" baseline="0" dirty="0">
                <a:latin typeface="Calibri" panose="020F0502020204030204" pitchFamily="34" charset="0"/>
              </a:rPr>
              <a:t>The confusing math part of Nuclear Science…</a:t>
            </a:r>
            <a:endParaRPr lang="en-US" b="1" dirty="0"/>
          </a:p>
        </p:txBody>
      </p:sp>
      <p:sp>
        <p:nvSpPr>
          <p:cNvPr id="3" name="TextBox 2">
            <a:extLst>
              <a:ext uri="{FF2B5EF4-FFF2-40B4-BE49-F238E27FC236}">
                <a16:creationId xmlns:a16="http://schemas.microsoft.com/office/drawing/2014/main" id="{586552F1-8507-4916-2B8E-B0C4C367C080}"/>
              </a:ext>
            </a:extLst>
          </p:cNvPr>
          <p:cNvSpPr txBox="1"/>
          <p:nvPr/>
        </p:nvSpPr>
        <p:spPr>
          <a:xfrm>
            <a:off x="597158" y="1395075"/>
            <a:ext cx="11010123" cy="4524315"/>
          </a:xfrm>
          <a:prstGeom prst="rect">
            <a:avLst/>
          </a:prstGeom>
          <a:noFill/>
        </p:spPr>
        <p:txBody>
          <a:bodyPr wrap="square" rtlCol="0">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Border states may encounter radiological measurements in the </a:t>
            </a:r>
            <a:r>
              <a:rPr lang="en-US" sz="1800" b="1" dirty="0">
                <a:effectLst/>
                <a:latin typeface="Calibri" panose="020F0502020204030204" pitchFamily="34" charset="0"/>
                <a:ea typeface="Calibri" panose="020F0502020204030204" pitchFamily="34" charset="0"/>
              </a:rPr>
              <a:t>International System of Units (SI) </a:t>
            </a:r>
            <a:r>
              <a:rPr lang="en-US" sz="1800" dirty="0">
                <a:effectLst/>
                <a:latin typeface="Calibri" panose="020F0502020204030204" pitchFamily="34" charset="0"/>
                <a:ea typeface="Calibri" panose="020F0502020204030204" pitchFamily="34" charset="0"/>
              </a:rPr>
              <a:t>as part of a federal response.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Gray (</a:t>
            </a:r>
            <a:r>
              <a:rPr lang="en-US" sz="1800" b="1" dirty="0" err="1">
                <a:effectLst/>
                <a:latin typeface="Calibri" panose="020F0502020204030204" pitchFamily="34" charset="0"/>
                <a:ea typeface="Calibri" panose="020F0502020204030204" pitchFamily="34" charset="0"/>
              </a:rPr>
              <a:t>Gy</a:t>
            </a:r>
            <a:r>
              <a:rPr lang="en-US" sz="1800" b="1"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 The SI unit of radiation dose, expressed as absorbed energy per unit mass of tissue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Gray can be used for any type of radiation (e.g., alpha, beta, neutron, gamma), but it does not describe the biological effects of different radiations.</a:t>
            </a:r>
            <a:br>
              <a:rPr lang="en-US" sz="1800" dirty="0">
                <a:effectLst/>
                <a:latin typeface="Calibri" panose="020F0502020204030204" pitchFamily="34" charset="0"/>
                <a:ea typeface="Calibri" panose="020F0502020204030204" pitchFamily="34" charset="0"/>
              </a:rPr>
            </a:b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Sievert (</a:t>
            </a:r>
            <a:r>
              <a:rPr lang="en-US" sz="1800" b="1" dirty="0" err="1">
                <a:effectLst/>
                <a:latin typeface="Calibri" panose="020F0502020204030204" pitchFamily="34" charset="0"/>
                <a:ea typeface="Calibri" panose="020F0502020204030204" pitchFamily="34" charset="0"/>
              </a:rPr>
              <a:t>Sv</a:t>
            </a:r>
            <a:r>
              <a:rPr lang="en-US" sz="1800" b="1" dirty="0">
                <a:effectLst/>
                <a:latin typeface="Calibri" panose="020F0502020204030204" pitchFamily="34" charset="0"/>
                <a:ea typeface="Calibri" panose="020F0502020204030204" pitchFamily="34" charset="0"/>
              </a:rPr>
              <a:t>)</a:t>
            </a:r>
            <a:r>
              <a:rPr lang="en-US" sz="1800" dirty="0">
                <a:effectLst/>
                <a:latin typeface="Calibri" panose="020F0502020204030204" pitchFamily="34" charset="0"/>
                <a:ea typeface="Calibri" panose="020F0502020204030204" pitchFamily="34" charset="0"/>
              </a:rPr>
              <a:t> – The SI unit for dose and the biological effects of radiation.</a:t>
            </a:r>
            <a:br>
              <a:rPr lang="en-US" sz="1800" dirty="0">
                <a:effectLst/>
                <a:latin typeface="Calibri" panose="020F0502020204030204" pitchFamily="34" charset="0"/>
                <a:ea typeface="Calibri" panose="020F0502020204030204" pitchFamily="34" charset="0"/>
              </a:rPr>
            </a:b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Coulombs per Kilogram (C/kg) </a:t>
            </a:r>
            <a:r>
              <a:rPr lang="en-US" sz="1800" dirty="0">
                <a:effectLst/>
                <a:latin typeface="Calibri" panose="020F0502020204030204" pitchFamily="34" charset="0"/>
                <a:ea typeface="Calibri" panose="020F0502020204030204" pitchFamily="34" charset="0"/>
              </a:rPr>
              <a:t>– The SI unit for exposure that describes the amount of radiation traveling through the air</a:t>
            </a:r>
            <a:br>
              <a:rPr lang="en-US" sz="1800" dirty="0">
                <a:effectLst/>
                <a:latin typeface="Calibri" panose="020F0502020204030204" pitchFamily="34" charset="0"/>
                <a:ea typeface="Calibri" panose="020F0502020204030204" pitchFamily="34" charset="0"/>
              </a:rPr>
            </a:b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400" b="1" dirty="0">
                <a:effectLst/>
                <a:latin typeface="Calibri" panose="020F0502020204030204" pitchFamily="34" charset="0"/>
                <a:ea typeface="Calibri" panose="020F0502020204030204" pitchFamily="34" charset="0"/>
              </a:rPr>
              <a:t>Conversion to SI units can be simple, for instance: </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rPr>
              <a:t>100 rad = 1.0 gray (</a:t>
            </a:r>
            <a:r>
              <a:rPr lang="en-US" sz="2400" b="1" dirty="0" err="1">
                <a:effectLst/>
                <a:latin typeface="Calibri" panose="020F0502020204030204" pitchFamily="34" charset="0"/>
                <a:ea typeface="Calibri" panose="020F0502020204030204" pitchFamily="34" charset="0"/>
              </a:rPr>
              <a:t>Gy</a:t>
            </a:r>
            <a:r>
              <a:rPr lang="en-US" sz="2400" b="1"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rPr>
              <a:t>100 rem = 1.0 sievert (</a:t>
            </a:r>
            <a:r>
              <a:rPr lang="en-US" sz="2400" b="1" dirty="0" err="1">
                <a:effectLst/>
                <a:latin typeface="Calibri" panose="020F0502020204030204" pitchFamily="34" charset="0"/>
                <a:ea typeface="Calibri" panose="020F0502020204030204" pitchFamily="34" charset="0"/>
              </a:rPr>
              <a:t>Sv</a:t>
            </a:r>
            <a:r>
              <a:rPr lang="en-US" sz="2400" b="1" dirty="0">
                <a:effectLst/>
                <a:latin typeface="Calibri" panose="020F0502020204030204" pitchFamily="34" charset="0"/>
                <a:ea typeface="Calibri" panose="020F0502020204030204" pitchFamily="34" charset="0"/>
              </a:rPr>
              <a:t>)</a:t>
            </a:r>
          </a:p>
        </p:txBody>
      </p:sp>
      <p:sp>
        <p:nvSpPr>
          <p:cNvPr id="4" name="TextBox 3">
            <a:extLst>
              <a:ext uri="{FF2B5EF4-FFF2-40B4-BE49-F238E27FC236}">
                <a16:creationId xmlns:a16="http://schemas.microsoft.com/office/drawing/2014/main" id="{D71263BC-EA92-262A-E0AF-E986E4430F18}"/>
              </a:ext>
            </a:extLst>
          </p:cNvPr>
          <p:cNvSpPr txBox="1"/>
          <p:nvPr/>
        </p:nvSpPr>
        <p:spPr>
          <a:xfrm>
            <a:off x="2771128" y="6092890"/>
            <a:ext cx="7305438" cy="461665"/>
          </a:xfrm>
          <a:prstGeom prst="rect">
            <a:avLst/>
          </a:prstGeom>
          <a:noFill/>
        </p:spPr>
        <p:txBody>
          <a:bodyPr wrap="square" rtlCol="0">
            <a:spAutoFit/>
          </a:bodyPr>
          <a:lstStyle/>
          <a:p>
            <a:r>
              <a:rPr lang="en-US" sz="2400" b="1" dirty="0">
                <a:hlinkClick r:id="rId2"/>
              </a:rPr>
              <a:t>https://youtu.be/EEl_Zk14z7A?si=5WxSx5iv5LR30QWJ</a:t>
            </a:r>
            <a:endParaRPr lang="en-US" sz="2400" b="1" dirty="0"/>
          </a:p>
        </p:txBody>
      </p:sp>
    </p:spTree>
    <p:extLst>
      <p:ext uri="{BB962C8B-B14F-4D97-AF65-F5344CB8AC3E}">
        <p14:creationId xmlns:p14="http://schemas.microsoft.com/office/powerpoint/2010/main" val="1082084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Inside Chernobyl with FLIR | Radiation Detection | Documentary">
            <a:hlinkClick r:id="" action="ppaction://media"/>
            <a:extLst>
              <a:ext uri="{FF2B5EF4-FFF2-40B4-BE49-F238E27FC236}">
                <a16:creationId xmlns:a16="http://schemas.microsoft.com/office/drawing/2014/main" id="{A9216209-7F39-739B-38D8-DD86AEA32A35}"/>
              </a:ext>
            </a:extLst>
          </p:cNvPr>
          <p:cNvPicPr>
            <a:picLocks noRot="1" noChangeAspect="1"/>
          </p:cNvPicPr>
          <p:nvPr>
            <a:videoFile r:link="rId1"/>
          </p:nvPr>
        </p:nvPicPr>
        <p:blipFill>
          <a:blip r:embed="rId3"/>
          <a:stretch>
            <a:fillRect/>
          </a:stretch>
        </p:blipFill>
        <p:spPr>
          <a:xfrm>
            <a:off x="227908" y="118575"/>
            <a:ext cx="11736184" cy="6620850"/>
          </a:xfrm>
          <a:prstGeom prst="rect">
            <a:avLst/>
          </a:prstGeom>
        </p:spPr>
      </p:pic>
    </p:spTree>
    <p:extLst>
      <p:ext uri="{BB962C8B-B14F-4D97-AF65-F5344CB8AC3E}">
        <p14:creationId xmlns:p14="http://schemas.microsoft.com/office/powerpoint/2010/main" val="44100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923330"/>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1d. Explain how we are exposed to ionizing radiation from outside the earth as well as on earth every day. List</a:t>
            </a:r>
          </a:p>
          <a:p>
            <a:pPr algn="l"/>
            <a:r>
              <a:rPr lang="en-US" sz="1800" b="0" i="0" u="none" strike="noStrike" baseline="0" dirty="0">
                <a:latin typeface="Calibri" panose="020F0502020204030204" pitchFamily="34" charset="0"/>
              </a:rPr>
              <a:t>four examples of </a:t>
            </a:r>
            <a:r>
              <a:rPr lang="en-US" sz="1800" b="1" i="0" u="none" strike="noStrike" baseline="0" dirty="0">
                <a:latin typeface="Calibri" panose="020F0502020204030204" pitchFamily="34" charset="0"/>
              </a:rPr>
              <a:t>Naturally Occurring Radioactive Materials, NORM</a:t>
            </a:r>
            <a:r>
              <a:rPr lang="en-US" sz="1800" b="0" i="0" u="none" strike="noStrike" baseline="0" dirty="0">
                <a:latin typeface="Calibri" panose="020F0502020204030204" pitchFamily="34" charset="0"/>
              </a:rPr>
              <a:t>, that are in your house or grocery store and</a:t>
            </a:r>
          </a:p>
          <a:p>
            <a:pPr algn="l"/>
            <a:r>
              <a:rPr lang="en-US" sz="1800" b="0" i="0" u="none" strike="noStrike" baseline="0" dirty="0">
                <a:latin typeface="Calibri" panose="020F0502020204030204" pitchFamily="34" charset="0"/>
              </a:rPr>
              <a:t>explain why they are radioactive.</a:t>
            </a:r>
            <a:endParaRPr lang="en-US" dirty="0"/>
          </a:p>
        </p:txBody>
      </p:sp>
      <p:sp>
        <p:nvSpPr>
          <p:cNvPr id="3" name="TextBox 2">
            <a:extLst>
              <a:ext uri="{FF2B5EF4-FFF2-40B4-BE49-F238E27FC236}">
                <a16:creationId xmlns:a16="http://schemas.microsoft.com/office/drawing/2014/main" id="{5EC80E46-0B57-7239-8CC0-58F4E7817A76}"/>
              </a:ext>
            </a:extLst>
          </p:cNvPr>
          <p:cNvSpPr txBox="1"/>
          <p:nvPr/>
        </p:nvSpPr>
        <p:spPr>
          <a:xfrm>
            <a:off x="597159" y="1951672"/>
            <a:ext cx="4211011" cy="3139321"/>
          </a:xfrm>
          <a:prstGeom prst="rect">
            <a:avLst/>
          </a:prstGeom>
          <a:noFill/>
        </p:spPr>
        <p:txBody>
          <a:bodyPr wrap="square" rtlCol="0">
            <a:spAutoFit/>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rPr>
              <a:t>Natural background radiation </a:t>
            </a:r>
            <a:r>
              <a:rPr lang="en-US" sz="1800" dirty="0">
                <a:effectLst/>
                <a:latin typeface="Calibri" panose="020F0502020204030204" pitchFamily="34" charset="0"/>
                <a:ea typeface="Calibri" panose="020F0502020204030204" pitchFamily="34" charset="0"/>
              </a:rPr>
              <a:t>(radiation received daily) is from cosmic, terrestrial, and humanmade sources. On average, U.S. Americans receive an annual radiation dose of about </a:t>
            </a:r>
            <a:r>
              <a:rPr lang="en-US" sz="1800" b="1" dirty="0">
                <a:effectLst/>
                <a:latin typeface="Calibri" panose="020F0502020204030204" pitchFamily="34" charset="0"/>
                <a:ea typeface="Calibri" panose="020F0502020204030204" pitchFamily="34" charset="0"/>
              </a:rPr>
              <a:t>0.62 rem (620 millirem).</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Half of this dose comes from natural background radiation. The remaining half comes from humanmade sources (e.g., industrial, consumer products, and nuclear medicine).</a:t>
            </a:r>
          </a:p>
          <a:p>
            <a:endParaRPr lang="en-US" dirty="0"/>
          </a:p>
        </p:txBody>
      </p:sp>
      <p:pic>
        <p:nvPicPr>
          <p:cNvPr id="5" name="Picture 4" descr="A diagram of a graph&#10;&#10;Description automatically generated with medium confidence">
            <a:extLst>
              <a:ext uri="{FF2B5EF4-FFF2-40B4-BE49-F238E27FC236}">
                <a16:creationId xmlns:a16="http://schemas.microsoft.com/office/drawing/2014/main" id="{D0F3F215-4945-AFDD-7DF0-B9F57AA5A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5897" y="1688441"/>
            <a:ext cx="7239469" cy="5054502"/>
          </a:xfrm>
          <a:prstGeom prst="rect">
            <a:avLst/>
          </a:prstGeom>
        </p:spPr>
      </p:pic>
    </p:spTree>
    <p:extLst>
      <p:ext uri="{BB962C8B-B14F-4D97-AF65-F5344CB8AC3E}">
        <p14:creationId xmlns:p14="http://schemas.microsoft.com/office/powerpoint/2010/main" val="750275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bunch of bananas with a sign on it&#10;&#10;Description automatically generated">
            <a:extLst>
              <a:ext uri="{FF2B5EF4-FFF2-40B4-BE49-F238E27FC236}">
                <a16:creationId xmlns:a16="http://schemas.microsoft.com/office/drawing/2014/main" id="{0AE8AA21-054A-C36E-94CE-B8CE9088B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522" y="2067457"/>
            <a:ext cx="2317286" cy="1737965"/>
          </a:xfrm>
          <a:prstGeom prst="rect">
            <a:avLst/>
          </a:prstGeom>
        </p:spPr>
      </p:pic>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923330"/>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1d. Explain how we are exposed to ionizing radiation from outside the earth as well as on earth every day. List</a:t>
            </a:r>
          </a:p>
          <a:p>
            <a:pPr algn="l"/>
            <a:r>
              <a:rPr lang="en-US" sz="1800" b="0" i="0" u="none" strike="noStrike" baseline="0" dirty="0">
                <a:latin typeface="Calibri" panose="020F0502020204030204" pitchFamily="34" charset="0"/>
              </a:rPr>
              <a:t>four examples of </a:t>
            </a:r>
            <a:r>
              <a:rPr lang="en-US" sz="1800" b="1" i="0" u="none" strike="noStrike" baseline="0" dirty="0">
                <a:latin typeface="Calibri" panose="020F0502020204030204" pitchFamily="34" charset="0"/>
              </a:rPr>
              <a:t>Naturally Occurring Radioactive Materials, NORM</a:t>
            </a:r>
            <a:r>
              <a:rPr lang="en-US" sz="1800" b="0" i="0" u="none" strike="noStrike" baseline="0" dirty="0">
                <a:latin typeface="Calibri" panose="020F0502020204030204" pitchFamily="34" charset="0"/>
              </a:rPr>
              <a:t>, that are in your house or grocery store and</a:t>
            </a:r>
          </a:p>
          <a:p>
            <a:pPr algn="l"/>
            <a:r>
              <a:rPr lang="en-US" sz="1800" b="0" i="0" u="none" strike="noStrike" baseline="0" dirty="0">
                <a:latin typeface="Calibri" panose="020F0502020204030204" pitchFamily="34" charset="0"/>
              </a:rPr>
              <a:t>explain why they are radioactive.</a:t>
            </a:r>
            <a:endParaRPr lang="en-US" dirty="0"/>
          </a:p>
        </p:txBody>
      </p:sp>
      <p:pic>
        <p:nvPicPr>
          <p:cNvPr id="6" name="Picture 5" descr="Smoke detector with smoke coming out of it&#10;&#10;Description automatically generated">
            <a:extLst>
              <a:ext uri="{FF2B5EF4-FFF2-40B4-BE49-F238E27FC236}">
                <a16:creationId xmlns:a16="http://schemas.microsoft.com/office/drawing/2014/main" id="{5E976C14-F5D5-8FB1-D328-92D0EA6C0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4392" y="1791673"/>
            <a:ext cx="2289534" cy="2289534"/>
          </a:xfrm>
          <a:prstGeom prst="rect">
            <a:avLst/>
          </a:prstGeom>
        </p:spPr>
      </p:pic>
      <p:pic>
        <p:nvPicPr>
          <p:cNvPr id="8" name="Picture 7" descr="A pile of nuts on a burlap surface&#10;&#10;Description automatically generated">
            <a:extLst>
              <a:ext uri="{FF2B5EF4-FFF2-40B4-BE49-F238E27FC236}">
                <a16:creationId xmlns:a16="http://schemas.microsoft.com/office/drawing/2014/main" id="{D3D1B664-17E5-7F8F-19C7-722734EC3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158" y="1965868"/>
            <a:ext cx="3387446" cy="2537315"/>
          </a:xfrm>
          <a:prstGeom prst="rect">
            <a:avLst/>
          </a:prstGeom>
        </p:spPr>
      </p:pic>
      <p:pic>
        <p:nvPicPr>
          <p:cNvPr id="10" name="Picture 9" descr="A pile of brown shavings&#10;&#10;Description automatically generated">
            <a:extLst>
              <a:ext uri="{FF2B5EF4-FFF2-40B4-BE49-F238E27FC236}">
                <a16:creationId xmlns:a16="http://schemas.microsoft.com/office/drawing/2014/main" id="{63272B0B-D0B6-5D84-0662-30D02C2B38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4578" y="3887516"/>
            <a:ext cx="2607966" cy="1737965"/>
          </a:xfrm>
          <a:prstGeom prst="rect">
            <a:avLst/>
          </a:prstGeom>
        </p:spPr>
      </p:pic>
      <p:pic>
        <p:nvPicPr>
          <p:cNvPr id="14" name="Picture 13" descr="A person holding an orange plate&#10;&#10;Description automatically generated">
            <a:extLst>
              <a:ext uri="{FF2B5EF4-FFF2-40B4-BE49-F238E27FC236}">
                <a16:creationId xmlns:a16="http://schemas.microsoft.com/office/drawing/2014/main" id="{61B0C8BE-F817-539B-6B70-756BD135CA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2798" y="1963430"/>
            <a:ext cx="2093172" cy="1841992"/>
          </a:xfrm>
          <a:prstGeom prst="rect">
            <a:avLst/>
          </a:prstGeom>
        </p:spPr>
      </p:pic>
      <p:sp>
        <p:nvSpPr>
          <p:cNvPr id="22" name="TextBox 21">
            <a:extLst>
              <a:ext uri="{FF2B5EF4-FFF2-40B4-BE49-F238E27FC236}">
                <a16:creationId xmlns:a16="http://schemas.microsoft.com/office/drawing/2014/main" id="{CA40EF30-4D5F-21B5-398B-B7E54E29C4A7}"/>
              </a:ext>
            </a:extLst>
          </p:cNvPr>
          <p:cNvSpPr txBox="1"/>
          <p:nvPr/>
        </p:nvSpPr>
        <p:spPr>
          <a:xfrm>
            <a:off x="285624" y="5938526"/>
            <a:ext cx="11620752" cy="400110"/>
          </a:xfrm>
          <a:prstGeom prst="rect">
            <a:avLst/>
          </a:prstGeom>
          <a:noFill/>
        </p:spPr>
        <p:txBody>
          <a:bodyPr wrap="square">
            <a:spAutoFit/>
          </a:bodyPr>
          <a:lstStyle/>
          <a:p>
            <a:r>
              <a:rPr lang="en-US" sz="2000" b="1" dirty="0">
                <a:hlinkClick r:id="rId7"/>
              </a:rPr>
              <a:t>https://www.pnnl.gov/sites/default/files/media/file/RAD_Materials_2014_PNNL-SA-103990_Rev2.pdf</a:t>
            </a:r>
            <a:endParaRPr lang="en-US" sz="2000" b="1" dirty="0"/>
          </a:p>
        </p:txBody>
      </p:sp>
    </p:spTree>
    <p:extLst>
      <p:ext uri="{BB962C8B-B14F-4D97-AF65-F5344CB8AC3E}">
        <p14:creationId xmlns:p14="http://schemas.microsoft.com/office/powerpoint/2010/main" val="3472243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923330"/>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1e. Explain the difference between radiation </a:t>
            </a:r>
            <a:r>
              <a:rPr lang="en-US" sz="1800" b="1" i="0" u="none" strike="noStrike" baseline="0" dirty="0">
                <a:latin typeface="Calibri" panose="020F0502020204030204" pitchFamily="34" charset="0"/>
              </a:rPr>
              <a:t>exposure</a:t>
            </a:r>
            <a:r>
              <a:rPr lang="en-US" sz="1800" b="0" i="0" u="none" strike="noStrike" baseline="0" dirty="0">
                <a:latin typeface="Calibri" panose="020F0502020204030204" pitchFamily="34" charset="0"/>
              </a:rPr>
              <a:t> and contamination. Describe the hazards of radiation to</a:t>
            </a:r>
          </a:p>
          <a:p>
            <a:pPr algn="l"/>
            <a:r>
              <a:rPr lang="en-US" sz="1800" b="0" i="0" u="none" strike="noStrike" baseline="0" dirty="0">
                <a:latin typeface="Calibri" panose="020F0502020204030204" pitchFamily="34" charset="0"/>
              </a:rPr>
              <a:t>humans, the environment, and wildlife. Calculate your approximate annual radiation dose and compare to that</a:t>
            </a:r>
          </a:p>
          <a:p>
            <a:pPr algn="l"/>
            <a:r>
              <a:rPr lang="en-US" sz="1800" b="0" i="0" u="none" strike="noStrike" baseline="0" dirty="0">
                <a:latin typeface="Calibri" panose="020F0502020204030204" pitchFamily="34" charset="0"/>
              </a:rPr>
              <a:t>of someone who works in a nuclear power plant.</a:t>
            </a:r>
            <a:endParaRPr lang="en-US" dirty="0"/>
          </a:p>
        </p:txBody>
      </p:sp>
      <p:sp>
        <p:nvSpPr>
          <p:cNvPr id="3" name="TextBox 2">
            <a:extLst>
              <a:ext uri="{FF2B5EF4-FFF2-40B4-BE49-F238E27FC236}">
                <a16:creationId xmlns:a16="http://schemas.microsoft.com/office/drawing/2014/main" id="{6A744C60-A267-B9B0-C4D8-343AA9FF8E6F}"/>
              </a:ext>
            </a:extLst>
          </p:cNvPr>
          <p:cNvSpPr txBox="1"/>
          <p:nvPr/>
        </p:nvSpPr>
        <p:spPr>
          <a:xfrm>
            <a:off x="597157" y="1825853"/>
            <a:ext cx="6790043" cy="4801314"/>
          </a:xfrm>
          <a:prstGeom prst="rect">
            <a:avLst/>
          </a:prstGeom>
          <a:noFill/>
        </p:spPr>
        <p:txBody>
          <a:bodyPr wrap="square" rtlCol="0">
            <a:spAutoFit/>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rPr>
              <a:t>Exposure is being close enough to a radioactive source to receive a dose of radiation, but the radioactive material is not on or in the exposed person’s body. It is radiation energy in air.</a:t>
            </a:r>
            <a:r>
              <a:rPr lang="en-US" sz="1800" dirty="0">
                <a:effectLst/>
                <a:latin typeface="Calibri" panose="020F0502020204030204" pitchFamily="34" charset="0"/>
                <a:ea typeface="Calibri" panose="020F0502020204030204" pitchFamily="34" charset="0"/>
              </a:rPr>
              <a:t>  (e.g. Consider X-rays at the doctor’s office; patients are exposed to radiation, but do not become contaminated.)</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Exposure from an external source stops when the person leaves the area of the source, or when the source is removed from the area. Exposure can be a whole-body or partial-body exposure.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A victim of exposure to a radiological source poses no threat to those around them.  (In most cases.)</a:t>
            </a:r>
          </a:p>
          <a:p>
            <a:pPr marL="0" marR="0">
              <a:spcBef>
                <a:spcPts val="0"/>
              </a:spcBef>
              <a:spcAft>
                <a:spcPts val="0"/>
              </a:spcAft>
            </a:pPr>
            <a:endParaRPr lang="en-US" dirty="0">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Consider SL-1 reactor accident on 03 January 1961 in Idaho – Three victims where exposed to 1,000 to 1,500 Roentgens.  At autopsy, the bodies of the dead men were emitting between 250 and 500 Roentgens.</a:t>
            </a:r>
          </a:p>
        </p:txBody>
      </p:sp>
      <p:pic>
        <p:nvPicPr>
          <p:cNvPr id="5" name="Picture 4" descr="A cartoon of a flashlight&#10;&#10;Description automatically generated">
            <a:extLst>
              <a:ext uri="{FF2B5EF4-FFF2-40B4-BE49-F238E27FC236}">
                <a16:creationId xmlns:a16="http://schemas.microsoft.com/office/drawing/2014/main" id="{8632EE6A-0038-6AA6-358E-A24914555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8832" y="2496350"/>
            <a:ext cx="3540768" cy="2950640"/>
          </a:xfrm>
          <a:prstGeom prst="rect">
            <a:avLst/>
          </a:prstGeom>
        </p:spPr>
      </p:pic>
    </p:spTree>
    <p:extLst>
      <p:ext uri="{BB962C8B-B14F-4D97-AF65-F5344CB8AC3E}">
        <p14:creationId xmlns:p14="http://schemas.microsoft.com/office/powerpoint/2010/main" val="1885343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923330"/>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1e. Explain the difference between radiation exposure and </a:t>
            </a:r>
            <a:r>
              <a:rPr lang="en-US" sz="1800" b="1" i="0" u="none" strike="noStrike" baseline="0" dirty="0">
                <a:latin typeface="Calibri" panose="020F0502020204030204" pitchFamily="34" charset="0"/>
              </a:rPr>
              <a:t>contamination</a:t>
            </a:r>
            <a:r>
              <a:rPr lang="en-US" sz="1800" b="0" i="0" u="none" strike="noStrike" baseline="0" dirty="0">
                <a:latin typeface="Calibri" panose="020F0502020204030204" pitchFamily="34" charset="0"/>
              </a:rPr>
              <a:t>. Describe the hazards of radiation to</a:t>
            </a:r>
          </a:p>
          <a:p>
            <a:pPr algn="l"/>
            <a:r>
              <a:rPr lang="en-US" sz="1800" b="0" i="0" u="none" strike="noStrike" baseline="0" dirty="0">
                <a:latin typeface="Calibri" panose="020F0502020204030204" pitchFamily="34" charset="0"/>
              </a:rPr>
              <a:t>humans, the environment, and wildlife. Calculate your approximate annual radiation dose and compare to that</a:t>
            </a:r>
          </a:p>
          <a:p>
            <a:pPr algn="l"/>
            <a:r>
              <a:rPr lang="en-US" sz="1800" b="0" i="0" u="none" strike="noStrike" baseline="0" dirty="0">
                <a:latin typeface="Calibri" panose="020F0502020204030204" pitchFamily="34" charset="0"/>
              </a:rPr>
              <a:t>of someone who works in a nuclear power plant.</a:t>
            </a:r>
            <a:endParaRPr lang="en-US" dirty="0"/>
          </a:p>
        </p:txBody>
      </p:sp>
      <p:sp>
        <p:nvSpPr>
          <p:cNvPr id="3" name="TextBox 2">
            <a:extLst>
              <a:ext uri="{FF2B5EF4-FFF2-40B4-BE49-F238E27FC236}">
                <a16:creationId xmlns:a16="http://schemas.microsoft.com/office/drawing/2014/main" id="{6A744C60-A267-B9B0-C4D8-343AA9FF8E6F}"/>
              </a:ext>
            </a:extLst>
          </p:cNvPr>
          <p:cNvSpPr txBox="1"/>
          <p:nvPr/>
        </p:nvSpPr>
        <p:spPr>
          <a:xfrm>
            <a:off x="597157" y="1825853"/>
            <a:ext cx="7366043" cy="4247317"/>
          </a:xfrm>
          <a:prstGeom prst="rect">
            <a:avLst/>
          </a:prstGeom>
          <a:noFill/>
        </p:spPr>
        <p:txBody>
          <a:bodyPr wrap="square" rtlCol="0">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Exposure and Contamination - The radiation hazard can either be an exposure or a contamination issue.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Contamination is radioactive material in an unwanted or uncontrolled place. </a:t>
            </a:r>
            <a:r>
              <a:rPr lang="en-US" sz="1800" dirty="0">
                <a:effectLst/>
                <a:latin typeface="Calibri" panose="020F0502020204030204" pitchFamily="34" charset="0"/>
                <a:ea typeface="Calibri" panose="020F0502020204030204" pitchFamily="34" charset="0"/>
              </a:rPr>
              <a:t>Contamination may be a solid, liquid, or gas. Some types of contamination may be readily spread from one surface to another. Some contamination may be suspended in the air.</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A contaminated individual will continue to be exposed until the contamination is removed.</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Removal of outer clothing is the most effective first step, reducing contamination up to 90%.</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Removal of the contaminant, clothing, washing, etc., also helps meet ALARA protection principles, using both the time and distance segments of the principle.</a:t>
            </a:r>
          </a:p>
        </p:txBody>
      </p:sp>
      <p:pic>
        <p:nvPicPr>
          <p:cNvPr id="5" name="Picture 4" descr="A person in white protective suit and purple gloves&#10;&#10;Description automatically generated">
            <a:extLst>
              <a:ext uri="{FF2B5EF4-FFF2-40B4-BE49-F238E27FC236}">
                <a16:creationId xmlns:a16="http://schemas.microsoft.com/office/drawing/2014/main" id="{10295324-1823-2A74-00A4-BAE8FFE36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200" y="1504770"/>
            <a:ext cx="1922832" cy="4568400"/>
          </a:xfrm>
          <a:prstGeom prst="rect">
            <a:avLst/>
          </a:prstGeom>
        </p:spPr>
      </p:pic>
    </p:spTree>
    <p:extLst>
      <p:ext uri="{BB962C8B-B14F-4D97-AF65-F5344CB8AC3E}">
        <p14:creationId xmlns:p14="http://schemas.microsoft.com/office/powerpoint/2010/main" val="1791129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logo&#10;&#10;Description automatically generated">
            <a:extLst>
              <a:ext uri="{FF2B5EF4-FFF2-40B4-BE49-F238E27FC236}">
                <a16:creationId xmlns:a16="http://schemas.microsoft.com/office/drawing/2014/main" id="{B5772906-5DD4-9E2E-C689-8F11D9868A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7791" y="1631992"/>
            <a:ext cx="6554209" cy="5288183"/>
          </a:xfrm>
          <a:prstGeom prst="rect">
            <a:avLst/>
          </a:prstGeom>
        </p:spPr>
      </p:pic>
      <p:sp>
        <p:nvSpPr>
          <p:cNvPr id="3" name="TextBox 2">
            <a:extLst>
              <a:ext uri="{FF2B5EF4-FFF2-40B4-BE49-F238E27FC236}">
                <a16:creationId xmlns:a16="http://schemas.microsoft.com/office/drawing/2014/main" id="{4F3BB884-3407-3197-0AD5-0DF9E10ABF22}"/>
              </a:ext>
            </a:extLst>
          </p:cNvPr>
          <p:cNvSpPr txBox="1"/>
          <p:nvPr/>
        </p:nvSpPr>
        <p:spPr>
          <a:xfrm>
            <a:off x="303791" y="2791645"/>
            <a:ext cx="5224998" cy="2923877"/>
          </a:xfrm>
          <a:prstGeom prst="rect">
            <a:avLst/>
          </a:prstGeom>
          <a:noFill/>
        </p:spPr>
        <p:txBody>
          <a:bodyPr wrap="square" rtlCol="0">
            <a:spAutoFit/>
          </a:bodyPr>
          <a:lstStyle/>
          <a:p>
            <a:r>
              <a:rPr lang="en-US" sz="2400" b="1" dirty="0"/>
              <a:t>William Reeves Easley-McPherson</a:t>
            </a:r>
            <a:r>
              <a:rPr lang="en-US" dirty="0"/>
              <a:t>,</a:t>
            </a:r>
          </a:p>
          <a:p>
            <a:r>
              <a:rPr lang="en-US" sz="1600" dirty="0"/>
              <a:t>U.S. Department of Energy/National Nuclear Security Administration/Pantex Plant Contractor Employee</a:t>
            </a:r>
          </a:p>
          <a:p>
            <a:r>
              <a:rPr lang="en-US" sz="1600" dirty="0"/>
              <a:t>Emergency Management Specialist</a:t>
            </a:r>
          </a:p>
          <a:p>
            <a:r>
              <a:rPr lang="en-US" sz="1600" dirty="0"/>
              <a:t>Lead, Emergency Radiation Treatment Facility Team For Pantex Emergency Services.</a:t>
            </a:r>
          </a:p>
          <a:p>
            <a:r>
              <a:rPr lang="en-US" sz="1600" dirty="0"/>
              <a:t>Radiological Worker II Certification</a:t>
            </a:r>
          </a:p>
          <a:p>
            <a:br>
              <a:rPr lang="en-US" sz="1600" dirty="0"/>
            </a:br>
            <a:br>
              <a:rPr lang="en-US" sz="1600" dirty="0"/>
            </a:br>
            <a:r>
              <a:rPr lang="en-US" sz="1600" dirty="0"/>
              <a:t>Eagle Scout class of 1981</a:t>
            </a:r>
            <a:br>
              <a:rPr lang="en-US" sz="1600" dirty="0"/>
            </a:br>
            <a:r>
              <a:rPr lang="en-US" sz="1600" dirty="0"/>
              <a:t>Retired Cubmaster and Scoutmaster</a:t>
            </a:r>
          </a:p>
        </p:txBody>
      </p:sp>
      <p:sp>
        <p:nvSpPr>
          <p:cNvPr id="4" name="TextBox 3">
            <a:extLst>
              <a:ext uri="{FF2B5EF4-FFF2-40B4-BE49-F238E27FC236}">
                <a16:creationId xmlns:a16="http://schemas.microsoft.com/office/drawing/2014/main" id="{C3ECE76E-EA37-72A7-5D2B-88EAB89C315A}"/>
              </a:ext>
            </a:extLst>
          </p:cNvPr>
          <p:cNvSpPr txBox="1"/>
          <p:nvPr/>
        </p:nvSpPr>
        <p:spPr>
          <a:xfrm>
            <a:off x="1120291" y="514729"/>
            <a:ext cx="9676896" cy="1384995"/>
          </a:xfrm>
          <a:prstGeom prst="rect">
            <a:avLst/>
          </a:prstGeom>
          <a:noFill/>
        </p:spPr>
        <p:txBody>
          <a:bodyPr wrap="square" rtlCol="0">
            <a:spAutoFit/>
          </a:bodyPr>
          <a:lstStyle/>
          <a:p>
            <a:pPr algn="ctr"/>
            <a:r>
              <a:rPr lang="en-US" sz="3600" b="1" dirty="0"/>
              <a:t>Hello!  </a:t>
            </a:r>
            <a:r>
              <a:rPr lang="en-US" sz="2400" b="1" dirty="0"/>
              <a:t>Welcome to the Nuclear Science Merit Badge course for the </a:t>
            </a:r>
            <a:br>
              <a:rPr lang="en-US" sz="2400" b="1" dirty="0"/>
            </a:br>
            <a:r>
              <a:rPr lang="en-US" sz="2400" b="1" dirty="0"/>
              <a:t>2024 Golden Spread Council’s Merit Badge University at </a:t>
            </a:r>
            <a:br>
              <a:rPr lang="en-US" sz="2400" b="1" dirty="0"/>
            </a:br>
            <a:r>
              <a:rPr lang="en-US" sz="2400" b="1" dirty="0"/>
              <a:t>West Texas A&amp;M University – 20 January 2024</a:t>
            </a:r>
          </a:p>
        </p:txBody>
      </p:sp>
    </p:spTree>
    <p:extLst>
      <p:ext uri="{BB962C8B-B14F-4D97-AF65-F5344CB8AC3E}">
        <p14:creationId xmlns:p14="http://schemas.microsoft.com/office/powerpoint/2010/main" val="348961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646331"/>
          </a:xfrm>
          <a:prstGeom prst="rect">
            <a:avLst/>
          </a:prstGeom>
          <a:noFill/>
        </p:spPr>
        <p:txBody>
          <a:bodyPr wrap="square" rtlCol="0">
            <a:spAutoFit/>
          </a:bodyPr>
          <a:lstStyle/>
          <a:p>
            <a:pPr algn="l"/>
            <a:r>
              <a:rPr lang="en-US" dirty="0">
                <a:latin typeface="Calibri" panose="020F0502020204030204" pitchFamily="34" charset="0"/>
              </a:rPr>
              <a:t>2a</a:t>
            </a:r>
            <a:r>
              <a:rPr lang="en-US" sz="1800" b="0" i="0" u="none" strike="noStrike" baseline="0" dirty="0">
                <a:latin typeface="Calibri" panose="020F0502020204030204" pitchFamily="34" charset="0"/>
              </a:rPr>
              <a:t>. Tell the meaning of the following: </a:t>
            </a:r>
            <a:r>
              <a:rPr lang="en-US" sz="1800" b="1" i="0" u="none" strike="noStrike" baseline="0" dirty="0">
                <a:latin typeface="Calibri" panose="020F0502020204030204" pitchFamily="34" charset="0"/>
              </a:rPr>
              <a:t>atom, nucleus, proton</a:t>
            </a:r>
            <a:r>
              <a:rPr lang="en-US" sz="1800" b="0" i="0" u="none" strike="noStrike" baseline="0" dirty="0">
                <a:latin typeface="Calibri" panose="020F0502020204030204" pitchFamily="34" charset="0"/>
              </a:rPr>
              <a:t>, neutron, </a:t>
            </a:r>
            <a:r>
              <a:rPr lang="en-US" sz="1800" b="1" i="0" u="none" strike="noStrike" baseline="0" dirty="0">
                <a:latin typeface="Calibri" panose="020F0502020204030204" pitchFamily="34" charset="0"/>
              </a:rPr>
              <a:t>electron</a:t>
            </a:r>
            <a:r>
              <a:rPr lang="en-US" sz="1800" b="0" i="0" u="none" strike="noStrike" baseline="0" dirty="0">
                <a:latin typeface="Calibri" panose="020F0502020204030204" pitchFamily="34" charset="0"/>
              </a:rPr>
              <a:t>, quark, isotope; alpha particle, beta particle, gamma ray, X-ray; ionization, radioactivity, radioisotope, and stability.</a:t>
            </a:r>
            <a:endParaRPr lang="en-US" dirty="0"/>
          </a:p>
        </p:txBody>
      </p:sp>
      <p:sp>
        <p:nvSpPr>
          <p:cNvPr id="3" name="TextBox 2">
            <a:extLst>
              <a:ext uri="{FF2B5EF4-FFF2-40B4-BE49-F238E27FC236}">
                <a16:creationId xmlns:a16="http://schemas.microsoft.com/office/drawing/2014/main" id="{BD246A2E-1ED7-1186-9CCD-2C8050A2F06E}"/>
              </a:ext>
            </a:extLst>
          </p:cNvPr>
          <p:cNvSpPr txBox="1"/>
          <p:nvPr/>
        </p:nvSpPr>
        <p:spPr>
          <a:xfrm>
            <a:off x="597158" y="1834855"/>
            <a:ext cx="11153356" cy="4247317"/>
          </a:xfrm>
          <a:prstGeom prst="rect">
            <a:avLst/>
          </a:prstGeom>
          <a:noFill/>
        </p:spPr>
        <p:txBody>
          <a:bodyPr wrap="square" rtlCol="0">
            <a:spAutoFit/>
          </a:bodyPr>
          <a:lstStyle/>
          <a:p>
            <a:r>
              <a:rPr lang="en-US" b="1" dirty="0"/>
              <a:t>ATOM</a:t>
            </a:r>
            <a:r>
              <a:rPr lang="en-US" dirty="0"/>
              <a:t> - An atom is the basic building block of chemistry. It is the smallest unit into which matter can be divided without the release of electrically charged particles. It also is the smallest unit of matter that has the characteristic properties of a chemical element.</a:t>
            </a:r>
          </a:p>
          <a:p>
            <a:endParaRPr lang="en-US" dirty="0"/>
          </a:p>
          <a:p>
            <a:r>
              <a:rPr lang="en-US" b="1" dirty="0"/>
              <a:t>NUCLEUS of an ATOM </a:t>
            </a:r>
            <a:r>
              <a:rPr lang="en-US" dirty="0"/>
              <a:t>- The nucleus (plural, nuclei) is a positively charged region at the center of the atom. It consists of two types of subatomic particles packed tightly together. The particles are protons, which have a positive electric charge, and neutrons, which are neutral in electric charge.</a:t>
            </a:r>
          </a:p>
          <a:p>
            <a:endParaRPr lang="en-US" dirty="0"/>
          </a:p>
          <a:p>
            <a:r>
              <a:rPr lang="en-US" b="1" dirty="0"/>
              <a:t>PROTON -</a:t>
            </a:r>
            <a:r>
              <a:rPr lang="en-US" dirty="0"/>
              <a:t> The proton is a subatomic particle with a positive electrical charge. (+)  They are found in every atomic nucleus of every element. In almost every element, protons are accompanied by neutrons. The only exception is the nucleus of the simplest element, hydrogen. Hydrogen contains only a single proton and no neutrons.</a:t>
            </a:r>
          </a:p>
          <a:p>
            <a:endParaRPr lang="en-US" dirty="0"/>
          </a:p>
          <a:p>
            <a:r>
              <a:rPr lang="en-US" b="1" dirty="0"/>
              <a:t>ELECTRON</a:t>
            </a:r>
            <a:r>
              <a:rPr lang="en-US" dirty="0"/>
              <a:t> - electrons are negatively-charged (-) and are attracted to the positively-charged protons in the nucleus. An atom is considered to be electrically neutral if it has an equal number of protons and electrons. If an atom has a different number of electrons and protons, it is called an ion.</a:t>
            </a:r>
          </a:p>
        </p:txBody>
      </p:sp>
    </p:spTree>
    <p:extLst>
      <p:ext uri="{BB962C8B-B14F-4D97-AF65-F5344CB8AC3E}">
        <p14:creationId xmlns:p14="http://schemas.microsoft.com/office/powerpoint/2010/main" val="3438596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646331"/>
          </a:xfrm>
          <a:prstGeom prst="rect">
            <a:avLst/>
          </a:prstGeom>
          <a:noFill/>
        </p:spPr>
        <p:txBody>
          <a:bodyPr wrap="square" rtlCol="0">
            <a:spAutoFit/>
          </a:bodyPr>
          <a:lstStyle/>
          <a:p>
            <a:pPr algn="l"/>
            <a:r>
              <a:rPr lang="en-US" dirty="0">
                <a:latin typeface="Calibri" panose="020F0502020204030204" pitchFamily="34" charset="0"/>
              </a:rPr>
              <a:t>2a</a:t>
            </a:r>
            <a:r>
              <a:rPr lang="en-US" sz="1800" b="0" i="0" u="none" strike="noStrike" baseline="0" dirty="0">
                <a:latin typeface="Calibri" panose="020F0502020204030204" pitchFamily="34" charset="0"/>
              </a:rPr>
              <a:t>. Tell the meaning of the following: atom, nucleus, proton, </a:t>
            </a:r>
            <a:r>
              <a:rPr lang="en-US" sz="1800" b="1" i="0" u="none" strike="noStrike" baseline="0" dirty="0">
                <a:latin typeface="Calibri" panose="020F0502020204030204" pitchFamily="34" charset="0"/>
              </a:rPr>
              <a:t>neutron</a:t>
            </a:r>
            <a:r>
              <a:rPr lang="en-US" sz="1800" b="0" i="0" u="none" strike="noStrike" baseline="0" dirty="0">
                <a:latin typeface="Calibri" panose="020F0502020204030204" pitchFamily="34" charset="0"/>
              </a:rPr>
              <a:t>, electron, </a:t>
            </a:r>
            <a:r>
              <a:rPr lang="en-US" sz="1800" b="1" i="0" u="none" strike="noStrike" baseline="0" dirty="0">
                <a:latin typeface="Calibri" panose="020F0502020204030204" pitchFamily="34" charset="0"/>
              </a:rPr>
              <a:t>quark</a:t>
            </a:r>
            <a:r>
              <a:rPr lang="en-US" sz="1800" b="0" i="0" u="none" strike="noStrike" baseline="0" dirty="0">
                <a:latin typeface="Calibri" panose="020F0502020204030204" pitchFamily="34" charset="0"/>
              </a:rPr>
              <a:t>, isotope; alpha particle, beta particle, gamma ray, X-ray; ionization, radioactivity, radioisotope, and stability.</a:t>
            </a:r>
            <a:endParaRPr lang="en-US" dirty="0"/>
          </a:p>
        </p:txBody>
      </p:sp>
      <p:sp>
        <p:nvSpPr>
          <p:cNvPr id="3" name="TextBox 2">
            <a:extLst>
              <a:ext uri="{FF2B5EF4-FFF2-40B4-BE49-F238E27FC236}">
                <a16:creationId xmlns:a16="http://schemas.microsoft.com/office/drawing/2014/main" id="{BD246A2E-1ED7-1186-9CCD-2C8050A2F06E}"/>
              </a:ext>
            </a:extLst>
          </p:cNvPr>
          <p:cNvSpPr txBox="1"/>
          <p:nvPr/>
        </p:nvSpPr>
        <p:spPr>
          <a:xfrm>
            <a:off x="597158" y="1834855"/>
            <a:ext cx="11153356" cy="2031325"/>
          </a:xfrm>
          <a:prstGeom prst="rect">
            <a:avLst/>
          </a:prstGeom>
          <a:noFill/>
        </p:spPr>
        <p:txBody>
          <a:bodyPr wrap="square" rtlCol="0">
            <a:spAutoFit/>
          </a:bodyPr>
          <a:lstStyle/>
          <a:p>
            <a:r>
              <a:rPr lang="en-US" b="1" dirty="0"/>
              <a:t>NEUTRON</a:t>
            </a:r>
            <a:r>
              <a:rPr lang="en-US" dirty="0"/>
              <a:t> - neutral subatomic particle that, in conjunction with protons, makes up the nucleus of every atom except ordinary hydrogen (whose nucleus has one proton and no neutrons). Along with protons and electrons, it is one of the three basic particles making up atoms, the basic building blocks of all matter and chemistry. .</a:t>
            </a:r>
          </a:p>
          <a:p>
            <a:endParaRPr lang="en-US" dirty="0"/>
          </a:p>
          <a:p>
            <a:r>
              <a:rPr lang="en-US" b="1" dirty="0"/>
              <a:t>QUARK </a:t>
            </a:r>
            <a:r>
              <a:rPr lang="en-US" dirty="0"/>
              <a:t>- A quark is an elementary particle and a fundamental constituent of matter. Quarks combine to form particles called hadrons (the most stable of which are protons and neutrons).</a:t>
            </a:r>
          </a:p>
          <a:p>
            <a:endParaRPr lang="en-US" dirty="0"/>
          </a:p>
        </p:txBody>
      </p:sp>
      <p:pic>
        <p:nvPicPr>
          <p:cNvPr id="5" name="Picture 4">
            <a:extLst>
              <a:ext uri="{FF2B5EF4-FFF2-40B4-BE49-F238E27FC236}">
                <a16:creationId xmlns:a16="http://schemas.microsoft.com/office/drawing/2014/main" id="{AE66C6B2-7FE9-AD88-AF95-060119C355AF}"/>
              </a:ext>
            </a:extLst>
          </p:cNvPr>
          <p:cNvPicPr>
            <a:picLocks noChangeAspect="1"/>
          </p:cNvPicPr>
          <p:nvPr/>
        </p:nvPicPr>
        <p:blipFill>
          <a:blip r:embed="rId2"/>
          <a:stretch>
            <a:fillRect/>
          </a:stretch>
        </p:blipFill>
        <p:spPr>
          <a:xfrm>
            <a:off x="2150564" y="3717663"/>
            <a:ext cx="7259884" cy="3091892"/>
          </a:xfrm>
          <a:prstGeom prst="rect">
            <a:avLst/>
          </a:prstGeom>
        </p:spPr>
      </p:pic>
    </p:spTree>
    <p:extLst>
      <p:ext uri="{BB962C8B-B14F-4D97-AF65-F5344CB8AC3E}">
        <p14:creationId xmlns:p14="http://schemas.microsoft.com/office/powerpoint/2010/main" val="3842795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646331"/>
          </a:xfrm>
          <a:prstGeom prst="rect">
            <a:avLst/>
          </a:prstGeom>
          <a:noFill/>
        </p:spPr>
        <p:txBody>
          <a:bodyPr wrap="square" rtlCol="0">
            <a:spAutoFit/>
          </a:bodyPr>
          <a:lstStyle/>
          <a:p>
            <a:pPr algn="l"/>
            <a:r>
              <a:rPr lang="en-US" dirty="0">
                <a:latin typeface="Calibri" panose="020F0502020204030204" pitchFamily="34" charset="0"/>
              </a:rPr>
              <a:t>2a</a:t>
            </a:r>
            <a:r>
              <a:rPr lang="en-US" sz="1800" b="0" i="0" u="none" strike="noStrike" baseline="0" dirty="0">
                <a:latin typeface="Calibri" panose="020F0502020204030204" pitchFamily="34" charset="0"/>
              </a:rPr>
              <a:t>. Tell the meaning of the following: atom, nucleus, proton, neutron, electron, </a:t>
            </a:r>
            <a:r>
              <a:rPr lang="en-US" sz="1800" b="1" i="0" u="none" strike="noStrike" baseline="0" dirty="0">
                <a:latin typeface="Calibri" panose="020F0502020204030204" pitchFamily="34" charset="0"/>
              </a:rPr>
              <a:t>quark, isotope</a:t>
            </a:r>
            <a:r>
              <a:rPr lang="en-US" sz="1800" b="0" i="0" u="none" strike="noStrike" baseline="0" dirty="0">
                <a:latin typeface="Calibri" panose="020F0502020204030204" pitchFamily="34" charset="0"/>
              </a:rPr>
              <a:t>, alpha particle, beta particle, gamma ray, X-ray; ionization, radioactivity, radioisotope, and stability.</a:t>
            </a:r>
            <a:endParaRPr lang="en-US" dirty="0"/>
          </a:p>
        </p:txBody>
      </p:sp>
      <p:sp>
        <p:nvSpPr>
          <p:cNvPr id="3" name="TextBox 2">
            <a:extLst>
              <a:ext uri="{FF2B5EF4-FFF2-40B4-BE49-F238E27FC236}">
                <a16:creationId xmlns:a16="http://schemas.microsoft.com/office/drawing/2014/main" id="{BD246A2E-1ED7-1186-9CCD-2C8050A2F06E}"/>
              </a:ext>
            </a:extLst>
          </p:cNvPr>
          <p:cNvSpPr txBox="1"/>
          <p:nvPr/>
        </p:nvSpPr>
        <p:spPr>
          <a:xfrm>
            <a:off x="597158" y="1834855"/>
            <a:ext cx="5016410" cy="3139321"/>
          </a:xfrm>
          <a:prstGeom prst="rect">
            <a:avLst/>
          </a:prstGeom>
          <a:noFill/>
        </p:spPr>
        <p:txBody>
          <a:bodyPr wrap="square" rtlCol="0">
            <a:spAutoFit/>
          </a:bodyPr>
          <a:lstStyle/>
          <a:p>
            <a:r>
              <a:rPr lang="en-US" b="1" dirty="0"/>
              <a:t>QUARK </a:t>
            </a:r>
            <a:r>
              <a:rPr lang="en-US" dirty="0"/>
              <a:t>- A quark is an elementary particle and a fundamental constituent of matter. Quarks combine to form particles called hadrons (the most stable of which are protons and neutrons).</a:t>
            </a:r>
          </a:p>
          <a:p>
            <a:endParaRPr lang="en-US" dirty="0"/>
          </a:p>
          <a:p>
            <a:r>
              <a:rPr lang="en-US" b="1" dirty="0"/>
              <a:t>ISOTOPE</a:t>
            </a:r>
            <a:r>
              <a:rPr lang="en-US" dirty="0"/>
              <a:t> - </a:t>
            </a:r>
            <a:r>
              <a:rPr lang="en-US" b="0" i="0" dirty="0">
                <a:solidFill>
                  <a:srgbClr val="4D5156"/>
                </a:solidFill>
                <a:effectLst/>
                <a:latin typeface="Google Sans"/>
              </a:rPr>
              <a:t>Isotopes are atoms with the same number of protons but differ in numbers of neutrons. Isotopes are different forms of a single element. Example - </a:t>
            </a:r>
            <a:r>
              <a:rPr lang="en-US" b="0" i="0" dirty="0">
                <a:solidFill>
                  <a:srgbClr val="040C28"/>
                </a:solidFill>
                <a:effectLst/>
                <a:latin typeface="Google Sans"/>
              </a:rPr>
              <a:t>Carbon 12 and Carbon 14 are both isotopes of carbon, one with 6 neutrons and one with 8 neutrons</a:t>
            </a:r>
            <a:r>
              <a:rPr lang="en-US" b="0" i="0" dirty="0">
                <a:solidFill>
                  <a:srgbClr val="4D5156"/>
                </a:solidFill>
                <a:effectLst/>
                <a:latin typeface="Google Sans"/>
              </a:rPr>
              <a:t>.</a:t>
            </a:r>
            <a:endParaRPr lang="en-US" dirty="0"/>
          </a:p>
        </p:txBody>
      </p:sp>
      <p:pic>
        <p:nvPicPr>
          <p:cNvPr id="6" name="Picture 5">
            <a:extLst>
              <a:ext uri="{FF2B5EF4-FFF2-40B4-BE49-F238E27FC236}">
                <a16:creationId xmlns:a16="http://schemas.microsoft.com/office/drawing/2014/main" id="{77A9D963-E657-2389-B2BA-3096BB6EADFF}"/>
              </a:ext>
            </a:extLst>
          </p:cNvPr>
          <p:cNvPicPr>
            <a:picLocks noChangeAspect="1"/>
          </p:cNvPicPr>
          <p:nvPr/>
        </p:nvPicPr>
        <p:blipFill>
          <a:blip r:embed="rId2"/>
          <a:stretch>
            <a:fillRect/>
          </a:stretch>
        </p:blipFill>
        <p:spPr>
          <a:xfrm>
            <a:off x="5758904" y="1533071"/>
            <a:ext cx="5510623" cy="5190601"/>
          </a:xfrm>
          <a:prstGeom prst="rect">
            <a:avLst/>
          </a:prstGeom>
        </p:spPr>
      </p:pic>
    </p:spTree>
    <p:extLst>
      <p:ext uri="{BB962C8B-B14F-4D97-AF65-F5344CB8AC3E}">
        <p14:creationId xmlns:p14="http://schemas.microsoft.com/office/powerpoint/2010/main" val="1049000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646331"/>
          </a:xfrm>
          <a:prstGeom prst="rect">
            <a:avLst/>
          </a:prstGeom>
          <a:noFill/>
        </p:spPr>
        <p:txBody>
          <a:bodyPr wrap="square" rtlCol="0">
            <a:spAutoFit/>
          </a:bodyPr>
          <a:lstStyle/>
          <a:p>
            <a:pPr algn="l"/>
            <a:r>
              <a:rPr lang="en-US" dirty="0">
                <a:latin typeface="Calibri" panose="020F0502020204030204" pitchFamily="34" charset="0"/>
              </a:rPr>
              <a:t>2a</a:t>
            </a:r>
            <a:r>
              <a:rPr lang="en-US" sz="1800" b="0" i="0" u="none" strike="noStrike" baseline="0" dirty="0">
                <a:latin typeface="Calibri" panose="020F0502020204030204" pitchFamily="34" charset="0"/>
              </a:rPr>
              <a:t>. Tell the meaning of the following: atom, nucleus, proton, neutron, electron, quark, isotope; </a:t>
            </a:r>
            <a:r>
              <a:rPr lang="en-US" sz="1800" b="1" i="0" u="none" strike="noStrike" baseline="0" dirty="0">
                <a:latin typeface="Calibri" panose="020F0502020204030204" pitchFamily="34" charset="0"/>
              </a:rPr>
              <a:t>alpha particle</a:t>
            </a:r>
            <a:r>
              <a:rPr lang="en-US" sz="1800" b="0" i="0" u="none" strike="noStrike" baseline="0" dirty="0">
                <a:latin typeface="Calibri" panose="020F0502020204030204" pitchFamily="34" charset="0"/>
              </a:rPr>
              <a:t>, beta particle, gamma ray, X-ray; ionization, radioactivity, radioisotope, and stability.</a:t>
            </a:r>
            <a:endParaRPr lang="en-US" dirty="0"/>
          </a:p>
        </p:txBody>
      </p:sp>
      <p:sp>
        <p:nvSpPr>
          <p:cNvPr id="3" name="TextBox 2">
            <a:extLst>
              <a:ext uri="{FF2B5EF4-FFF2-40B4-BE49-F238E27FC236}">
                <a16:creationId xmlns:a16="http://schemas.microsoft.com/office/drawing/2014/main" id="{BD246A2E-1ED7-1186-9CCD-2C8050A2F06E}"/>
              </a:ext>
            </a:extLst>
          </p:cNvPr>
          <p:cNvSpPr txBox="1"/>
          <p:nvPr/>
        </p:nvSpPr>
        <p:spPr>
          <a:xfrm>
            <a:off x="597159" y="1834855"/>
            <a:ext cx="2878772" cy="3139321"/>
          </a:xfrm>
          <a:prstGeom prst="rect">
            <a:avLst/>
          </a:prstGeom>
          <a:noFill/>
        </p:spPr>
        <p:txBody>
          <a:bodyPr wrap="square" rtlCol="0">
            <a:spAutoFit/>
          </a:bodyPr>
          <a:lstStyle/>
          <a:p>
            <a:r>
              <a:rPr lang="en-US" b="1" dirty="0"/>
              <a:t>ALPHA PARTICLE </a:t>
            </a:r>
            <a:r>
              <a:rPr lang="en-US" dirty="0"/>
              <a:t>- positively charged particle, identical to the nucleus of the helium-4 atom, spontaneously emitted by some radioactive substances, consisting of two protons and two neutrons bound together, thus having a mass of four units and a positive charge of two.</a:t>
            </a:r>
          </a:p>
        </p:txBody>
      </p:sp>
      <p:pic>
        <p:nvPicPr>
          <p:cNvPr id="6146" name="Picture 2" descr="Alpha Decay - Explanation, Examples, Gamow Theory of Alpha Decay">
            <a:extLst>
              <a:ext uri="{FF2B5EF4-FFF2-40B4-BE49-F238E27FC236}">
                <a16:creationId xmlns:a16="http://schemas.microsoft.com/office/drawing/2014/main" id="{7E49FC52-4F75-BC3B-6252-9ABC20A2BA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8273" y="1868104"/>
            <a:ext cx="7906678" cy="4332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279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646331"/>
          </a:xfrm>
          <a:prstGeom prst="rect">
            <a:avLst/>
          </a:prstGeom>
          <a:noFill/>
        </p:spPr>
        <p:txBody>
          <a:bodyPr wrap="square" rtlCol="0">
            <a:spAutoFit/>
          </a:bodyPr>
          <a:lstStyle/>
          <a:p>
            <a:pPr algn="l"/>
            <a:r>
              <a:rPr lang="en-US" dirty="0">
                <a:latin typeface="Calibri" panose="020F0502020204030204" pitchFamily="34" charset="0"/>
              </a:rPr>
              <a:t>2a</a:t>
            </a:r>
            <a:r>
              <a:rPr lang="en-US" sz="1800" b="0" i="0" u="none" strike="noStrike" baseline="0" dirty="0">
                <a:latin typeface="Calibri" panose="020F0502020204030204" pitchFamily="34" charset="0"/>
              </a:rPr>
              <a:t>. Tell the meaning of the following: atom, nucleus, proton, neutron, electron, quark, isotope; </a:t>
            </a:r>
            <a:r>
              <a:rPr lang="en-US" sz="1800" i="0" u="none" strike="noStrike" baseline="0" dirty="0">
                <a:latin typeface="Calibri" panose="020F0502020204030204" pitchFamily="34" charset="0"/>
              </a:rPr>
              <a:t>alpha particle</a:t>
            </a:r>
            <a:r>
              <a:rPr lang="en-US" sz="1800" b="0" i="0" u="none" strike="noStrike" baseline="0" dirty="0">
                <a:latin typeface="Calibri" panose="020F0502020204030204" pitchFamily="34" charset="0"/>
              </a:rPr>
              <a:t>, </a:t>
            </a:r>
            <a:r>
              <a:rPr lang="en-US" sz="1800" b="1" i="0" u="none" strike="noStrike" baseline="0" dirty="0">
                <a:latin typeface="Calibri" panose="020F0502020204030204" pitchFamily="34" charset="0"/>
              </a:rPr>
              <a:t>beta particle</a:t>
            </a:r>
            <a:r>
              <a:rPr lang="en-US" sz="1800" b="0" i="0" u="none" strike="noStrike" baseline="0" dirty="0">
                <a:latin typeface="Calibri" panose="020F0502020204030204" pitchFamily="34" charset="0"/>
              </a:rPr>
              <a:t>, gamma ray, X-ray; ionization, radioactivity, radioisotope, and stability.</a:t>
            </a:r>
            <a:endParaRPr lang="en-US" dirty="0"/>
          </a:p>
        </p:txBody>
      </p:sp>
      <p:sp>
        <p:nvSpPr>
          <p:cNvPr id="3" name="TextBox 2">
            <a:extLst>
              <a:ext uri="{FF2B5EF4-FFF2-40B4-BE49-F238E27FC236}">
                <a16:creationId xmlns:a16="http://schemas.microsoft.com/office/drawing/2014/main" id="{BD246A2E-1ED7-1186-9CCD-2C8050A2F06E}"/>
              </a:ext>
            </a:extLst>
          </p:cNvPr>
          <p:cNvSpPr txBox="1"/>
          <p:nvPr/>
        </p:nvSpPr>
        <p:spPr>
          <a:xfrm>
            <a:off x="597159" y="1834855"/>
            <a:ext cx="2878772" cy="4801314"/>
          </a:xfrm>
          <a:prstGeom prst="rect">
            <a:avLst/>
          </a:prstGeom>
          <a:noFill/>
        </p:spPr>
        <p:txBody>
          <a:bodyPr wrap="square" rtlCol="0">
            <a:spAutoFit/>
          </a:bodyPr>
          <a:lstStyle/>
          <a:p>
            <a:r>
              <a:rPr lang="en-US" b="1" dirty="0"/>
              <a:t>BETA PARTICLE </a:t>
            </a:r>
            <a:r>
              <a:rPr lang="en-US" dirty="0"/>
              <a:t>- (β) are high energy, high speed electrons (β-) or positrons (β+) that are ejected from the nucleus by some radionuclides during a form of radioactive decay called beta-decay.</a:t>
            </a:r>
          </a:p>
          <a:p>
            <a:endParaRPr lang="en-US" dirty="0"/>
          </a:p>
          <a:p>
            <a:r>
              <a:rPr lang="en-US" b="1" dirty="0"/>
              <a:t>POSITRON</a:t>
            </a:r>
            <a:r>
              <a:rPr lang="en-US" dirty="0"/>
              <a:t> is a positively charge subatomic particle that has the same mass and magnitude of charge as an electron. The positron is also called the </a:t>
            </a:r>
            <a:r>
              <a:rPr lang="en-US" b="1" dirty="0"/>
              <a:t>positive electron </a:t>
            </a:r>
            <a:r>
              <a:rPr lang="en-US" dirty="0"/>
              <a:t>or antielectron because it is the antimatter counterpart of the electron.</a:t>
            </a:r>
          </a:p>
        </p:txBody>
      </p:sp>
      <p:pic>
        <p:nvPicPr>
          <p:cNvPr id="7170" name="Picture 2" descr="Beta Decay Definition and Examples">
            <a:extLst>
              <a:ext uri="{FF2B5EF4-FFF2-40B4-BE49-F238E27FC236}">
                <a16:creationId xmlns:a16="http://schemas.microsoft.com/office/drawing/2014/main" id="{C2A87229-1DC2-AAD3-6870-24F310057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9873" y="1622907"/>
            <a:ext cx="7307378" cy="487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31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646331"/>
          </a:xfrm>
          <a:prstGeom prst="rect">
            <a:avLst/>
          </a:prstGeom>
          <a:noFill/>
        </p:spPr>
        <p:txBody>
          <a:bodyPr wrap="square" rtlCol="0">
            <a:spAutoFit/>
          </a:bodyPr>
          <a:lstStyle/>
          <a:p>
            <a:pPr algn="l"/>
            <a:r>
              <a:rPr lang="en-US" dirty="0">
                <a:latin typeface="Calibri" panose="020F0502020204030204" pitchFamily="34" charset="0"/>
              </a:rPr>
              <a:t>2a</a:t>
            </a:r>
            <a:r>
              <a:rPr lang="en-US" sz="1800" b="0" i="0" u="none" strike="noStrike" baseline="0" dirty="0">
                <a:latin typeface="Calibri" panose="020F0502020204030204" pitchFamily="34" charset="0"/>
              </a:rPr>
              <a:t>. Tell the meaning of the following: atom, nucleus, proton, neutron, electron, quark, isotope; </a:t>
            </a:r>
            <a:r>
              <a:rPr lang="en-US" sz="1800" i="0" u="none" strike="noStrike" baseline="0" dirty="0">
                <a:latin typeface="Calibri" panose="020F0502020204030204" pitchFamily="34" charset="0"/>
              </a:rPr>
              <a:t>alpha particle</a:t>
            </a:r>
            <a:r>
              <a:rPr lang="en-US" sz="1800" b="0" i="0" u="none" strike="noStrike" baseline="0" dirty="0">
                <a:latin typeface="Calibri" panose="020F0502020204030204" pitchFamily="34" charset="0"/>
              </a:rPr>
              <a:t>, </a:t>
            </a:r>
            <a:r>
              <a:rPr lang="en-US" sz="1800" i="0" u="none" strike="noStrike" baseline="0" dirty="0">
                <a:latin typeface="Calibri" panose="020F0502020204030204" pitchFamily="34" charset="0"/>
              </a:rPr>
              <a:t>beta particle</a:t>
            </a:r>
            <a:r>
              <a:rPr lang="en-US" sz="1800" b="0" i="0" u="none" strike="noStrike" baseline="0" dirty="0">
                <a:latin typeface="Calibri" panose="020F0502020204030204" pitchFamily="34" charset="0"/>
              </a:rPr>
              <a:t>, </a:t>
            </a:r>
            <a:r>
              <a:rPr lang="en-US" sz="1800" b="1" i="0" u="none" strike="noStrike" baseline="0" dirty="0">
                <a:latin typeface="Calibri" panose="020F0502020204030204" pitchFamily="34" charset="0"/>
              </a:rPr>
              <a:t>gamma ray</a:t>
            </a:r>
            <a:r>
              <a:rPr lang="en-US" sz="1800" b="0" i="0" u="none" strike="noStrike" baseline="0" dirty="0">
                <a:latin typeface="Calibri" panose="020F0502020204030204" pitchFamily="34" charset="0"/>
              </a:rPr>
              <a:t>, X-ray; ionization, radioactivity, radioisotope, and stability.</a:t>
            </a:r>
            <a:endParaRPr lang="en-US" dirty="0"/>
          </a:p>
        </p:txBody>
      </p:sp>
      <p:sp>
        <p:nvSpPr>
          <p:cNvPr id="3" name="TextBox 2">
            <a:extLst>
              <a:ext uri="{FF2B5EF4-FFF2-40B4-BE49-F238E27FC236}">
                <a16:creationId xmlns:a16="http://schemas.microsoft.com/office/drawing/2014/main" id="{BD246A2E-1ED7-1186-9CCD-2C8050A2F06E}"/>
              </a:ext>
            </a:extLst>
          </p:cNvPr>
          <p:cNvSpPr txBox="1"/>
          <p:nvPr/>
        </p:nvSpPr>
        <p:spPr>
          <a:xfrm>
            <a:off x="597159" y="1834855"/>
            <a:ext cx="2721326" cy="3970318"/>
          </a:xfrm>
          <a:prstGeom prst="rect">
            <a:avLst/>
          </a:prstGeom>
          <a:noFill/>
        </p:spPr>
        <p:txBody>
          <a:bodyPr wrap="square" rtlCol="0">
            <a:spAutoFit/>
          </a:bodyPr>
          <a:lstStyle/>
          <a:p>
            <a:r>
              <a:rPr lang="en-US" b="1" dirty="0"/>
              <a:t>GAMMA RAY </a:t>
            </a:r>
            <a:r>
              <a:rPr lang="en-US" dirty="0"/>
              <a:t>- </a:t>
            </a:r>
            <a:r>
              <a:rPr lang="en-US" b="0" i="0" dirty="0">
                <a:solidFill>
                  <a:srgbClr val="4D5156"/>
                </a:solidFill>
                <a:effectLst/>
                <a:latin typeface="Google Sans"/>
              </a:rPr>
              <a:t>Gamma rays (</a:t>
            </a:r>
            <a:r>
              <a:rPr lang="el-GR" b="0" i="0" dirty="0">
                <a:solidFill>
                  <a:srgbClr val="4D5156"/>
                </a:solidFill>
                <a:effectLst/>
                <a:latin typeface="Google Sans"/>
              </a:rPr>
              <a:t>γ) </a:t>
            </a:r>
            <a:r>
              <a:rPr lang="en-US" b="0" i="0" dirty="0">
                <a:solidFill>
                  <a:srgbClr val="4D5156"/>
                </a:solidFill>
                <a:effectLst/>
                <a:latin typeface="Google Sans"/>
              </a:rPr>
              <a:t>are weightless </a:t>
            </a:r>
            <a:r>
              <a:rPr lang="en-US" b="1" i="0" dirty="0">
                <a:solidFill>
                  <a:srgbClr val="4D5156"/>
                </a:solidFill>
                <a:effectLst/>
                <a:latin typeface="Google Sans"/>
              </a:rPr>
              <a:t>packets of energy</a:t>
            </a:r>
            <a:r>
              <a:rPr lang="en-US" b="0" i="0" dirty="0">
                <a:solidFill>
                  <a:srgbClr val="4D5156"/>
                </a:solidFill>
                <a:effectLst/>
                <a:latin typeface="Google Sans"/>
              </a:rPr>
              <a:t> called photons. Unlike alpha and beta particles, which have both energy and mass, gamma rays are pure energy. Gamma rays are similar to visible light but have much higher energy. Gamma rays are often emitted along with alpha or beta particles during radioactive decay.</a:t>
            </a:r>
            <a:endParaRPr lang="en-US" dirty="0"/>
          </a:p>
        </p:txBody>
      </p:sp>
      <p:pic>
        <p:nvPicPr>
          <p:cNvPr id="5" name="Picture 4" descr="A diagram of a nuclear physics experiment&#10;&#10;Description automatically generated with medium confidence">
            <a:extLst>
              <a:ext uri="{FF2B5EF4-FFF2-40B4-BE49-F238E27FC236}">
                <a16:creationId xmlns:a16="http://schemas.microsoft.com/office/drawing/2014/main" id="{EBD7E533-3343-E846-77F4-3AAA4EF79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850" y="1411441"/>
            <a:ext cx="9117150" cy="5131666"/>
          </a:xfrm>
          <a:prstGeom prst="rect">
            <a:avLst/>
          </a:prstGeom>
        </p:spPr>
      </p:pic>
    </p:spTree>
    <p:extLst>
      <p:ext uri="{BB962C8B-B14F-4D97-AF65-F5344CB8AC3E}">
        <p14:creationId xmlns:p14="http://schemas.microsoft.com/office/powerpoint/2010/main" val="927465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646331"/>
          </a:xfrm>
          <a:prstGeom prst="rect">
            <a:avLst/>
          </a:prstGeom>
          <a:noFill/>
        </p:spPr>
        <p:txBody>
          <a:bodyPr wrap="square" rtlCol="0">
            <a:spAutoFit/>
          </a:bodyPr>
          <a:lstStyle/>
          <a:p>
            <a:pPr algn="l"/>
            <a:r>
              <a:rPr lang="en-US" dirty="0">
                <a:latin typeface="Calibri" panose="020F0502020204030204" pitchFamily="34" charset="0"/>
              </a:rPr>
              <a:t>2a</a:t>
            </a:r>
            <a:r>
              <a:rPr lang="en-US" sz="1800" b="0" i="0" u="none" strike="noStrike" baseline="0" dirty="0">
                <a:latin typeface="Calibri" panose="020F0502020204030204" pitchFamily="34" charset="0"/>
              </a:rPr>
              <a:t>. Tell the meaning of the following: atom, nucleus, proton, neutron, electron, quark, isotope; </a:t>
            </a:r>
            <a:r>
              <a:rPr lang="en-US" sz="1800" i="0" u="none" strike="noStrike" baseline="0" dirty="0">
                <a:latin typeface="Calibri" panose="020F0502020204030204" pitchFamily="34" charset="0"/>
              </a:rPr>
              <a:t>alpha particle</a:t>
            </a:r>
            <a:r>
              <a:rPr lang="en-US" sz="1800" b="0" i="0" u="none" strike="noStrike" baseline="0" dirty="0">
                <a:latin typeface="Calibri" panose="020F0502020204030204" pitchFamily="34" charset="0"/>
              </a:rPr>
              <a:t>, </a:t>
            </a:r>
            <a:r>
              <a:rPr lang="en-US" sz="1800" i="0" u="none" strike="noStrike" baseline="0" dirty="0">
                <a:latin typeface="Calibri" panose="020F0502020204030204" pitchFamily="34" charset="0"/>
              </a:rPr>
              <a:t>beta particle</a:t>
            </a:r>
            <a:r>
              <a:rPr lang="en-US" sz="1800" b="0" i="0" u="none" strike="noStrike" baseline="0" dirty="0">
                <a:latin typeface="Calibri" panose="020F0502020204030204" pitchFamily="34" charset="0"/>
              </a:rPr>
              <a:t>, </a:t>
            </a:r>
            <a:r>
              <a:rPr lang="en-US" sz="1800" i="0" u="none" strike="noStrike" baseline="0" dirty="0">
                <a:latin typeface="Calibri" panose="020F0502020204030204" pitchFamily="34" charset="0"/>
              </a:rPr>
              <a:t>gamma ray, </a:t>
            </a:r>
            <a:r>
              <a:rPr lang="en-US" sz="1800" b="1" i="0" u="none" strike="noStrike" baseline="0" dirty="0">
                <a:latin typeface="Calibri" panose="020F0502020204030204" pitchFamily="34" charset="0"/>
              </a:rPr>
              <a:t>X-ray</a:t>
            </a:r>
            <a:r>
              <a:rPr lang="en-US" dirty="0">
                <a:latin typeface="Calibri" panose="020F0502020204030204" pitchFamily="34" charset="0"/>
              </a:rPr>
              <a:t>, </a:t>
            </a:r>
            <a:r>
              <a:rPr lang="en-US" sz="1800" b="0" i="0" u="none" strike="noStrike" baseline="0" dirty="0">
                <a:latin typeface="Calibri" panose="020F0502020204030204" pitchFamily="34" charset="0"/>
              </a:rPr>
              <a:t>ionization, radioactivity, radioisotope, and stability.</a:t>
            </a:r>
            <a:endParaRPr lang="en-US" dirty="0"/>
          </a:p>
        </p:txBody>
      </p:sp>
      <p:sp>
        <p:nvSpPr>
          <p:cNvPr id="3" name="TextBox 2">
            <a:extLst>
              <a:ext uri="{FF2B5EF4-FFF2-40B4-BE49-F238E27FC236}">
                <a16:creationId xmlns:a16="http://schemas.microsoft.com/office/drawing/2014/main" id="{BD246A2E-1ED7-1186-9CCD-2C8050A2F06E}"/>
              </a:ext>
            </a:extLst>
          </p:cNvPr>
          <p:cNvSpPr txBox="1"/>
          <p:nvPr/>
        </p:nvSpPr>
        <p:spPr>
          <a:xfrm>
            <a:off x="597159" y="1834855"/>
            <a:ext cx="2721326" cy="3139321"/>
          </a:xfrm>
          <a:prstGeom prst="rect">
            <a:avLst/>
          </a:prstGeom>
          <a:noFill/>
        </p:spPr>
        <p:txBody>
          <a:bodyPr wrap="square" rtlCol="0">
            <a:spAutoFit/>
          </a:bodyPr>
          <a:lstStyle/>
          <a:p>
            <a:r>
              <a:rPr lang="en-US" b="1" dirty="0"/>
              <a:t>X-RAY </a:t>
            </a:r>
            <a:r>
              <a:rPr lang="en-US" dirty="0"/>
              <a:t>- </a:t>
            </a:r>
            <a:r>
              <a:rPr lang="en-US" b="0" i="0" dirty="0">
                <a:solidFill>
                  <a:srgbClr val="202124"/>
                </a:solidFill>
                <a:effectLst/>
                <a:latin typeface="Google Sans"/>
              </a:rPr>
              <a:t>An X-ray is </a:t>
            </a:r>
            <a:r>
              <a:rPr lang="en-US" b="0" i="0" dirty="0">
                <a:solidFill>
                  <a:srgbClr val="040C28"/>
                </a:solidFill>
                <a:effectLst/>
                <a:latin typeface="Google Sans"/>
              </a:rPr>
              <a:t>a packet of electromagnetic energy (photon) that </a:t>
            </a:r>
            <a:r>
              <a:rPr lang="en-US" b="1" i="0" dirty="0">
                <a:solidFill>
                  <a:srgbClr val="040C28"/>
                </a:solidFill>
                <a:effectLst/>
                <a:latin typeface="Google Sans"/>
              </a:rPr>
              <a:t>originate from the electron cloud </a:t>
            </a:r>
            <a:r>
              <a:rPr lang="en-US" b="0" i="0" dirty="0">
                <a:solidFill>
                  <a:srgbClr val="040C28"/>
                </a:solidFill>
                <a:effectLst/>
                <a:latin typeface="Google Sans"/>
              </a:rPr>
              <a:t>of an atom</a:t>
            </a:r>
            <a:r>
              <a:rPr lang="en-US" b="0" i="0" dirty="0">
                <a:solidFill>
                  <a:srgbClr val="202124"/>
                </a:solidFill>
                <a:effectLst/>
                <a:latin typeface="Google Sans"/>
              </a:rPr>
              <a:t>. This is generally caused by energy changes in an electron, which moves from a higher energy level to a lower one, causing the excess energy to be released.</a:t>
            </a:r>
            <a:endParaRPr lang="en-US" dirty="0"/>
          </a:p>
        </p:txBody>
      </p:sp>
      <p:pic>
        <p:nvPicPr>
          <p:cNvPr id="6" name="Picture 5" descr="Diagram of a light source&#10;&#10;Description automatically generated">
            <a:extLst>
              <a:ext uri="{FF2B5EF4-FFF2-40B4-BE49-F238E27FC236}">
                <a16:creationId xmlns:a16="http://schemas.microsoft.com/office/drawing/2014/main" id="{FF5E0D50-8ADF-8549-6BF2-D2F6D6AE9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114" y="1900552"/>
            <a:ext cx="8351271" cy="4192338"/>
          </a:xfrm>
          <a:prstGeom prst="rect">
            <a:avLst/>
          </a:prstGeom>
        </p:spPr>
      </p:pic>
    </p:spTree>
    <p:extLst>
      <p:ext uri="{BB962C8B-B14F-4D97-AF65-F5344CB8AC3E}">
        <p14:creationId xmlns:p14="http://schemas.microsoft.com/office/powerpoint/2010/main" val="3539557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646331"/>
          </a:xfrm>
          <a:prstGeom prst="rect">
            <a:avLst/>
          </a:prstGeom>
          <a:noFill/>
        </p:spPr>
        <p:txBody>
          <a:bodyPr wrap="square" rtlCol="0">
            <a:spAutoFit/>
          </a:bodyPr>
          <a:lstStyle/>
          <a:p>
            <a:pPr algn="l"/>
            <a:r>
              <a:rPr lang="en-US" dirty="0">
                <a:latin typeface="Calibri" panose="020F0502020204030204" pitchFamily="34" charset="0"/>
              </a:rPr>
              <a:t>2a</a:t>
            </a:r>
            <a:r>
              <a:rPr lang="en-US" sz="1800" b="0" i="0" u="none" strike="noStrike" baseline="0" dirty="0">
                <a:latin typeface="Calibri" panose="020F0502020204030204" pitchFamily="34" charset="0"/>
              </a:rPr>
              <a:t>. Tell the meaning of the following: atom, nucleus, proton, neutron, electron, quark, isotope; </a:t>
            </a:r>
            <a:r>
              <a:rPr lang="en-US" sz="1800" i="0" u="none" strike="noStrike" baseline="0" dirty="0">
                <a:latin typeface="Calibri" panose="020F0502020204030204" pitchFamily="34" charset="0"/>
              </a:rPr>
              <a:t>alpha particle</a:t>
            </a:r>
            <a:r>
              <a:rPr lang="en-US" sz="1800" b="0" i="0" u="none" strike="noStrike" baseline="0" dirty="0">
                <a:latin typeface="Calibri" panose="020F0502020204030204" pitchFamily="34" charset="0"/>
              </a:rPr>
              <a:t>, </a:t>
            </a:r>
            <a:r>
              <a:rPr lang="en-US" sz="1800" i="0" u="none" strike="noStrike" baseline="0" dirty="0">
                <a:latin typeface="Calibri" panose="020F0502020204030204" pitchFamily="34" charset="0"/>
              </a:rPr>
              <a:t>beta particle</a:t>
            </a:r>
            <a:r>
              <a:rPr lang="en-US" sz="1800" b="0" i="0" u="none" strike="noStrike" baseline="0" dirty="0">
                <a:latin typeface="Calibri" panose="020F0502020204030204" pitchFamily="34" charset="0"/>
              </a:rPr>
              <a:t>, </a:t>
            </a:r>
            <a:r>
              <a:rPr lang="en-US" sz="1800" i="0" u="none" strike="noStrike" baseline="0" dirty="0">
                <a:latin typeface="Calibri" panose="020F0502020204030204" pitchFamily="34" charset="0"/>
              </a:rPr>
              <a:t>gamma ray, X-ray</a:t>
            </a:r>
            <a:r>
              <a:rPr lang="en-US" dirty="0">
                <a:latin typeface="Calibri" panose="020F0502020204030204" pitchFamily="34" charset="0"/>
              </a:rPr>
              <a:t>, </a:t>
            </a:r>
            <a:r>
              <a:rPr lang="en-US" sz="1800" b="1" i="0" u="none" strike="noStrike" baseline="0" dirty="0">
                <a:latin typeface="Calibri" panose="020F0502020204030204" pitchFamily="34" charset="0"/>
              </a:rPr>
              <a:t>ionization</a:t>
            </a:r>
            <a:r>
              <a:rPr lang="en-US" sz="1800" b="0" i="0" u="none" strike="noStrike" baseline="0" dirty="0">
                <a:latin typeface="Calibri" panose="020F0502020204030204" pitchFamily="34" charset="0"/>
              </a:rPr>
              <a:t>, radioactivity, radioisotope, and stability.</a:t>
            </a:r>
            <a:endParaRPr lang="en-US" dirty="0"/>
          </a:p>
        </p:txBody>
      </p:sp>
      <p:sp>
        <p:nvSpPr>
          <p:cNvPr id="3" name="TextBox 2">
            <a:extLst>
              <a:ext uri="{FF2B5EF4-FFF2-40B4-BE49-F238E27FC236}">
                <a16:creationId xmlns:a16="http://schemas.microsoft.com/office/drawing/2014/main" id="{BD246A2E-1ED7-1186-9CCD-2C8050A2F06E}"/>
              </a:ext>
            </a:extLst>
          </p:cNvPr>
          <p:cNvSpPr txBox="1"/>
          <p:nvPr/>
        </p:nvSpPr>
        <p:spPr>
          <a:xfrm>
            <a:off x="597159" y="1834855"/>
            <a:ext cx="2721326" cy="3416320"/>
          </a:xfrm>
          <a:prstGeom prst="rect">
            <a:avLst/>
          </a:prstGeom>
          <a:noFill/>
        </p:spPr>
        <p:txBody>
          <a:bodyPr wrap="square" rtlCol="0">
            <a:spAutoFit/>
          </a:bodyPr>
          <a:lstStyle/>
          <a:p>
            <a:r>
              <a:rPr lang="en-US" b="1" dirty="0"/>
              <a:t>IONIZATION </a:t>
            </a:r>
            <a:r>
              <a:rPr lang="en-US" dirty="0"/>
              <a:t>- </a:t>
            </a:r>
            <a:r>
              <a:rPr lang="en-US" b="0" i="0" dirty="0">
                <a:solidFill>
                  <a:srgbClr val="202124"/>
                </a:solidFill>
                <a:effectLst/>
                <a:latin typeface="Google Sans"/>
              </a:rPr>
              <a:t>The process in which an electron is given enough energy to break away from an atom is called </a:t>
            </a:r>
            <a:r>
              <a:rPr lang="en-US" b="0" i="0" dirty="0" err="1">
                <a:solidFill>
                  <a:srgbClr val="202124"/>
                </a:solidFill>
                <a:effectLst/>
                <a:latin typeface="Google Sans"/>
              </a:rPr>
              <a:t>ionisation</a:t>
            </a:r>
            <a:r>
              <a:rPr lang="en-US" b="0" i="0" dirty="0">
                <a:solidFill>
                  <a:srgbClr val="202124"/>
                </a:solidFill>
                <a:effectLst/>
                <a:latin typeface="Google Sans"/>
              </a:rPr>
              <a:t>. This process results in the formation of two charged particles or ions: the molecule with a net positive charge, and the free electron with a negative charge.</a:t>
            </a:r>
            <a:endParaRPr lang="en-US" dirty="0"/>
          </a:p>
        </p:txBody>
      </p:sp>
      <p:pic>
        <p:nvPicPr>
          <p:cNvPr id="8" name="Picture 7" descr="Diagram of a diagram of a atom&#10;&#10;Description automatically generated">
            <a:extLst>
              <a:ext uri="{FF2B5EF4-FFF2-40B4-BE49-F238E27FC236}">
                <a16:creationId xmlns:a16="http://schemas.microsoft.com/office/drawing/2014/main" id="{79BBEAFD-FF78-E195-C1FF-2EBE704D1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378" y="1532590"/>
            <a:ext cx="8123903" cy="5203924"/>
          </a:xfrm>
          <a:prstGeom prst="rect">
            <a:avLst/>
          </a:prstGeom>
        </p:spPr>
      </p:pic>
    </p:spTree>
    <p:extLst>
      <p:ext uri="{BB962C8B-B14F-4D97-AF65-F5344CB8AC3E}">
        <p14:creationId xmlns:p14="http://schemas.microsoft.com/office/powerpoint/2010/main" val="1536516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646331"/>
          </a:xfrm>
          <a:prstGeom prst="rect">
            <a:avLst/>
          </a:prstGeom>
          <a:noFill/>
        </p:spPr>
        <p:txBody>
          <a:bodyPr wrap="square" rtlCol="0">
            <a:spAutoFit/>
          </a:bodyPr>
          <a:lstStyle/>
          <a:p>
            <a:pPr algn="l"/>
            <a:r>
              <a:rPr lang="en-US" dirty="0">
                <a:latin typeface="Calibri" panose="020F0502020204030204" pitchFamily="34" charset="0"/>
              </a:rPr>
              <a:t>2a</a:t>
            </a:r>
            <a:r>
              <a:rPr lang="en-US" sz="1800" b="0" i="0" u="none" strike="noStrike" baseline="0" dirty="0">
                <a:latin typeface="Calibri" panose="020F0502020204030204" pitchFamily="34" charset="0"/>
              </a:rPr>
              <a:t>. Tell the meaning of the following: atom, nucleus, proton, neutron, electron, quark, isotope; </a:t>
            </a:r>
            <a:r>
              <a:rPr lang="en-US" sz="1800" i="0" u="none" strike="noStrike" baseline="0" dirty="0">
                <a:latin typeface="Calibri" panose="020F0502020204030204" pitchFamily="34" charset="0"/>
              </a:rPr>
              <a:t>alpha particle</a:t>
            </a:r>
            <a:r>
              <a:rPr lang="en-US" sz="1800" b="0" i="0" u="none" strike="noStrike" baseline="0" dirty="0">
                <a:latin typeface="Calibri" panose="020F0502020204030204" pitchFamily="34" charset="0"/>
              </a:rPr>
              <a:t>, </a:t>
            </a:r>
            <a:r>
              <a:rPr lang="en-US" sz="1800" i="0" u="none" strike="noStrike" baseline="0" dirty="0">
                <a:latin typeface="Calibri" panose="020F0502020204030204" pitchFamily="34" charset="0"/>
              </a:rPr>
              <a:t>beta particle</a:t>
            </a:r>
            <a:r>
              <a:rPr lang="en-US" sz="1800" b="0" i="0" u="none" strike="noStrike" baseline="0" dirty="0">
                <a:latin typeface="Calibri" panose="020F0502020204030204" pitchFamily="34" charset="0"/>
              </a:rPr>
              <a:t>, </a:t>
            </a:r>
            <a:r>
              <a:rPr lang="en-US" sz="1800" i="0" u="none" strike="noStrike" baseline="0" dirty="0">
                <a:latin typeface="Calibri" panose="020F0502020204030204" pitchFamily="34" charset="0"/>
              </a:rPr>
              <a:t>gamma ray, X-ray</a:t>
            </a:r>
            <a:r>
              <a:rPr lang="en-US" dirty="0">
                <a:latin typeface="Calibri" panose="020F0502020204030204" pitchFamily="34" charset="0"/>
              </a:rPr>
              <a:t>, </a:t>
            </a:r>
            <a:r>
              <a:rPr lang="en-US" sz="1800" i="0" u="none" strike="noStrike" baseline="0" dirty="0">
                <a:latin typeface="Calibri" panose="020F0502020204030204" pitchFamily="34" charset="0"/>
              </a:rPr>
              <a:t>ionization</a:t>
            </a:r>
            <a:r>
              <a:rPr lang="en-US" sz="1800" b="0" i="0" u="none" strike="noStrike" baseline="0" dirty="0">
                <a:latin typeface="Calibri" panose="020F0502020204030204" pitchFamily="34" charset="0"/>
              </a:rPr>
              <a:t>, </a:t>
            </a:r>
            <a:r>
              <a:rPr lang="en-US" sz="1800" b="1" i="0" u="none" strike="noStrike" baseline="0" dirty="0">
                <a:latin typeface="Calibri" panose="020F0502020204030204" pitchFamily="34" charset="0"/>
              </a:rPr>
              <a:t>radioactivity</a:t>
            </a:r>
            <a:r>
              <a:rPr lang="en-US" sz="1800" b="0" i="0" u="none" strike="noStrike" baseline="0" dirty="0">
                <a:latin typeface="Calibri" panose="020F0502020204030204" pitchFamily="34" charset="0"/>
              </a:rPr>
              <a:t>, radioisotope, and stability.</a:t>
            </a:r>
            <a:endParaRPr lang="en-US" dirty="0"/>
          </a:p>
        </p:txBody>
      </p:sp>
      <p:sp>
        <p:nvSpPr>
          <p:cNvPr id="3" name="TextBox 2">
            <a:extLst>
              <a:ext uri="{FF2B5EF4-FFF2-40B4-BE49-F238E27FC236}">
                <a16:creationId xmlns:a16="http://schemas.microsoft.com/office/drawing/2014/main" id="{BD246A2E-1ED7-1186-9CCD-2C8050A2F06E}"/>
              </a:ext>
            </a:extLst>
          </p:cNvPr>
          <p:cNvSpPr txBox="1"/>
          <p:nvPr/>
        </p:nvSpPr>
        <p:spPr>
          <a:xfrm>
            <a:off x="597159" y="1834855"/>
            <a:ext cx="2721326" cy="2862322"/>
          </a:xfrm>
          <a:prstGeom prst="rect">
            <a:avLst/>
          </a:prstGeom>
          <a:noFill/>
        </p:spPr>
        <p:txBody>
          <a:bodyPr wrap="square" rtlCol="0">
            <a:spAutoFit/>
          </a:bodyPr>
          <a:lstStyle/>
          <a:p>
            <a:r>
              <a:rPr lang="en-US" b="1" dirty="0"/>
              <a:t>RADIOACTIVITY </a:t>
            </a:r>
            <a:r>
              <a:rPr lang="en-US" dirty="0"/>
              <a:t>- </a:t>
            </a:r>
            <a:r>
              <a:rPr lang="en-US" b="0" i="0" dirty="0">
                <a:solidFill>
                  <a:srgbClr val="202124"/>
                </a:solidFill>
                <a:effectLst/>
                <a:latin typeface="Google Sans"/>
              </a:rPr>
              <a:t>As its name implies, radioactivity is the act of emitting radiation spontaneously. This is done by an atomic nucleus that, for some reason, is unstable; it "wants" to give up some energy to shift to a more stable configuration.</a:t>
            </a:r>
            <a:endParaRPr lang="en-US" dirty="0"/>
          </a:p>
        </p:txBody>
      </p:sp>
      <p:pic>
        <p:nvPicPr>
          <p:cNvPr id="5" name="Picture 4" descr="A diagram of a molecule&#10;&#10;Description automatically generated">
            <a:extLst>
              <a:ext uri="{FF2B5EF4-FFF2-40B4-BE49-F238E27FC236}">
                <a16:creationId xmlns:a16="http://schemas.microsoft.com/office/drawing/2014/main" id="{F91DCDB0-89F6-E88D-C30F-EBB69FE2C9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218" y="2318072"/>
            <a:ext cx="9071382" cy="3224311"/>
          </a:xfrm>
          <a:prstGeom prst="rect">
            <a:avLst/>
          </a:prstGeom>
        </p:spPr>
      </p:pic>
    </p:spTree>
    <p:extLst>
      <p:ext uri="{BB962C8B-B14F-4D97-AF65-F5344CB8AC3E}">
        <p14:creationId xmlns:p14="http://schemas.microsoft.com/office/powerpoint/2010/main" val="1123246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646331"/>
          </a:xfrm>
          <a:prstGeom prst="rect">
            <a:avLst/>
          </a:prstGeom>
          <a:noFill/>
        </p:spPr>
        <p:txBody>
          <a:bodyPr wrap="square" rtlCol="0">
            <a:spAutoFit/>
          </a:bodyPr>
          <a:lstStyle/>
          <a:p>
            <a:pPr algn="l"/>
            <a:r>
              <a:rPr lang="en-US" dirty="0">
                <a:latin typeface="Calibri" panose="020F0502020204030204" pitchFamily="34" charset="0"/>
              </a:rPr>
              <a:t>2a</a:t>
            </a:r>
            <a:r>
              <a:rPr lang="en-US" sz="1800" b="0" i="0" u="none" strike="noStrike" baseline="0" dirty="0">
                <a:latin typeface="Calibri" panose="020F0502020204030204" pitchFamily="34" charset="0"/>
              </a:rPr>
              <a:t>. Tell the meaning of the following: atom, nucleus, proton, neutron, electron, quark, isotope; </a:t>
            </a:r>
            <a:r>
              <a:rPr lang="en-US" sz="1800" i="0" u="none" strike="noStrike" baseline="0" dirty="0">
                <a:latin typeface="Calibri" panose="020F0502020204030204" pitchFamily="34" charset="0"/>
              </a:rPr>
              <a:t>alpha particle</a:t>
            </a:r>
            <a:r>
              <a:rPr lang="en-US" sz="1800" b="0" i="0" u="none" strike="noStrike" baseline="0" dirty="0">
                <a:latin typeface="Calibri" panose="020F0502020204030204" pitchFamily="34" charset="0"/>
              </a:rPr>
              <a:t>, </a:t>
            </a:r>
            <a:r>
              <a:rPr lang="en-US" sz="1800" i="0" u="none" strike="noStrike" baseline="0" dirty="0">
                <a:latin typeface="Calibri" panose="020F0502020204030204" pitchFamily="34" charset="0"/>
              </a:rPr>
              <a:t>beta particle</a:t>
            </a:r>
            <a:r>
              <a:rPr lang="en-US" sz="1800" b="0" i="0" u="none" strike="noStrike" baseline="0" dirty="0">
                <a:latin typeface="Calibri" panose="020F0502020204030204" pitchFamily="34" charset="0"/>
              </a:rPr>
              <a:t>, </a:t>
            </a:r>
            <a:r>
              <a:rPr lang="en-US" sz="1800" i="0" u="none" strike="noStrike" baseline="0" dirty="0">
                <a:latin typeface="Calibri" panose="020F0502020204030204" pitchFamily="34" charset="0"/>
              </a:rPr>
              <a:t>gamma ray, X-ray</a:t>
            </a:r>
            <a:r>
              <a:rPr lang="en-US" dirty="0">
                <a:latin typeface="Calibri" panose="020F0502020204030204" pitchFamily="34" charset="0"/>
              </a:rPr>
              <a:t>, </a:t>
            </a:r>
            <a:r>
              <a:rPr lang="en-US" sz="1800" i="0" u="none" strike="noStrike" baseline="0" dirty="0">
                <a:latin typeface="Calibri" panose="020F0502020204030204" pitchFamily="34" charset="0"/>
              </a:rPr>
              <a:t>ionization</a:t>
            </a:r>
            <a:r>
              <a:rPr lang="en-US" sz="1800" b="0" i="0" u="none" strike="noStrike" baseline="0" dirty="0">
                <a:latin typeface="Calibri" panose="020F0502020204030204" pitchFamily="34" charset="0"/>
              </a:rPr>
              <a:t>, </a:t>
            </a:r>
            <a:r>
              <a:rPr lang="en-US" sz="1800" i="0" u="none" strike="noStrike" baseline="0" dirty="0">
                <a:latin typeface="Calibri" panose="020F0502020204030204" pitchFamily="34" charset="0"/>
              </a:rPr>
              <a:t>radioactivity,</a:t>
            </a:r>
            <a:r>
              <a:rPr lang="en-US" sz="1800" b="0" i="0" u="none" strike="noStrike" baseline="0" dirty="0">
                <a:latin typeface="Calibri" panose="020F0502020204030204" pitchFamily="34" charset="0"/>
              </a:rPr>
              <a:t> </a:t>
            </a:r>
            <a:r>
              <a:rPr lang="en-US" sz="1800" b="1" i="0" u="none" strike="noStrike" baseline="0" dirty="0">
                <a:latin typeface="Calibri" panose="020F0502020204030204" pitchFamily="34" charset="0"/>
              </a:rPr>
              <a:t>radioisotope,</a:t>
            </a:r>
            <a:r>
              <a:rPr lang="en-US" sz="1800" b="0" i="0" u="none" strike="noStrike" baseline="0" dirty="0">
                <a:latin typeface="Calibri" panose="020F0502020204030204" pitchFamily="34" charset="0"/>
              </a:rPr>
              <a:t> and stability.</a:t>
            </a:r>
            <a:endParaRPr lang="en-US" dirty="0"/>
          </a:p>
        </p:txBody>
      </p:sp>
      <p:sp>
        <p:nvSpPr>
          <p:cNvPr id="3" name="TextBox 2">
            <a:extLst>
              <a:ext uri="{FF2B5EF4-FFF2-40B4-BE49-F238E27FC236}">
                <a16:creationId xmlns:a16="http://schemas.microsoft.com/office/drawing/2014/main" id="{BD246A2E-1ED7-1186-9CCD-2C8050A2F06E}"/>
              </a:ext>
            </a:extLst>
          </p:cNvPr>
          <p:cNvSpPr txBox="1"/>
          <p:nvPr/>
        </p:nvSpPr>
        <p:spPr>
          <a:xfrm>
            <a:off x="597159" y="1834855"/>
            <a:ext cx="2721326" cy="2862322"/>
          </a:xfrm>
          <a:prstGeom prst="rect">
            <a:avLst/>
          </a:prstGeom>
          <a:noFill/>
        </p:spPr>
        <p:txBody>
          <a:bodyPr wrap="square" rtlCol="0">
            <a:spAutoFit/>
          </a:bodyPr>
          <a:lstStyle/>
          <a:p>
            <a:r>
              <a:rPr lang="en-US" b="1" dirty="0"/>
              <a:t>RADIOISOTOPE </a:t>
            </a:r>
            <a:r>
              <a:rPr lang="en-US" dirty="0"/>
              <a:t>- </a:t>
            </a:r>
            <a:r>
              <a:rPr lang="en-US" b="0" i="0" dirty="0">
                <a:solidFill>
                  <a:srgbClr val="202124"/>
                </a:solidFill>
                <a:effectLst/>
                <a:latin typeface="Google Sans"/>
              </a:rPr>
              <a:t>As its name implies, radioactivity is the act of emitting radiation spontaneously. This is done by an atomic nucleus that, for some reason, is unstable; it "wants" to give up some energy to shift to a more stable configuration.</a:t>
            </a:r>
            <a:endParaRPr lang="en-US" dirty="0"/>
          </a:p>
        </p:txBody>
      </p:sp>
      <p:pic>
        <p:nvPicPr>
          <p:cNvPr id="5" name="Picture 4" descr="A diagram of a number of electrons&#10;&#10;Description automatically generated">
            <a:extLst>
              <a:ext uri="{FF2B5EF4-FFF2-40B4-BE49-F238E27FC236}">
                <a16:creationId xmlns:a16="http://schemas.microsoft.com/office/drawing/2014/main" id="{6B01AEEA-2780-CEA3-A697-D63D88BF8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5084" y="1909499"/>
            <a:ext cx="8957718" cy="4478859"/>
          </a:xfrm>
          <a:prstGeom prst="rect">
            <a:avLst/>
          </a:prstGeom>
        </p:spPr>
      </p:pic>
    </p:spTree>
    <p:extLst>
      <p:ext uri="{BB962C8B-B14F-4D97-AF65-F5344CB8AC3E}">
        <p14:creationId xmlns:p14="http://schemas.microsoft.com/office/powerpoint/2010/main" val="3991663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369332"/>
          </a:xfrm>
          <a:prstGeom prst="rect">
            <a:avLst/>
          </a:prstGeom>
          <a:noFill/>
        </p:spPr>
        <p:txBody>
          <a:bodyPr wrap="square" rtlCol="0">
            <a:spAutoFit/>
          </a:bodyPr>
          <a:lstStyle/>
          <a:p>
            <a:r>
              <a:rPr lang="en-US" dirty="0"/>
              <a:t>1a. Explain radiation and the difference between ionizing and </a:t>
            </a:r>
            <a:r>
              <a:rPr lang="en-US" b="1" dirty="0"/>
              <a:t>non-ionizing radiation</a:t>
            </a:r>
            <a:r>
              <a:rPr lang="en-US" dirty="0"/>
              <a:t>.</a:t>
            </a:r>
          </a:p>
        </p:txBody>
      </p:sp>
      <p:sp>
        <p:nvSpPr>
          <p:cNvPr id="3" name="TextBox 2">
            <a:extLst>
              <a:ext uri="{FF2B5EF4-FFF2-40B4-BE49-F238E27FC236}">
                <a16:creationId xmlns:a16="http://schemas.microsoft.com/office/drawing/2014/main" id="{4F3BB884-3407-3197-0AD5-0DF9E10ABF22}"/>
              </a:ext>
            </a:extLst>
          </p:cNvPr>
          <p:cNvSpPr txBox="1"/>
          <p:nvPr/>
        </p:nvSpPr>
        <p:spPr>
          <a:xfrm>
            <a:off x="597159" y="1580519"/>
            <a:ext cx="8020002" cy="4524315"/>
          </a:xfrm>
          <a:prstGeom prst="rect">
            <a:avLst/>
          </a:prstGeom>
          <a:noFill/>
        </p:spPr>
        <p:txBody>
          <a:bodyPr wrap="square" rtlCol="0">
            <a:spAutoFit/>
          </a:bodyPr>
          <a:lstStyle/>
          <a:p>
            <a:r>
              <a:rPr lang="en-US" dirty="0"/>
              <a:t>Non-ionizing radiation is a form of radiation with less energy than ionizing radiation. </a:t>
            </a:r>
            <a:br>
              <a:rPr lang="en-US" dirty="0"/>
            </a:br>
            <a:r>
              <a:rPr lang="en-US" dirty="0"/>
              <a:t>Unlike ionizing radiation, </a:t>
            </a:r>
            <a:r>
              <a:rPr lang="en-US" b="1" dirty="0"/>
              <a:t>non-ionizing</a:t>
            </a:r>
            <a:r>
              <a:rPr lang="en-US" dirty="0"/>
              <a:t> radiation does not remove electrons from </a:t>
            </a:r>
            <a:br>
              <a:rPr lang="en-US" dirty="0"/>
            </a:br>
            <a:r>
              <a:rPr lang="en-US" dirty="0"/>
              <a:t>atoms or molecules of materials that include air, water, and living tissue.</a:t>
            </a:r>
            <a:br>
              <a:rPr lang="en-US" dirty="0"/>
            </a:br>
            <a:br>
              <a:rPr lang="en-US" dirty="0"/>
            </a:br>
            <a:r>
              <a:rPr lang="en-US" b="1" dirty="0"/>
              <a:t>Non-ionizing</a:t>
            </a:r>
            <a:r>
              <a:rPr lang="en-US" dirty="0"/>
              <a:t> radiation exists all around us from many sources.</a:t>
            </a:r>
          </a:p>
          <a:p>
            <a:endParaRPr lang="en-US" dirty="0"/>
          </a:p>
          <a:p>
            <a:r>
              <a:rPr lang="en-US" dirty="0"/>
              <a:t>Examples include:</a:t>
            </a:r>
          </a:p>
          <a:p>
            <a:endParaRPr lang="en-US" dirty="0"/>
          </a:p>
          <a:p>
            <a:pPr marL="285750" indent="-285750">
              <a:buFont typeface="Arial" panose="020B0604020202020204" pitchFamily="34" charset="0"/>
              <a:buChar char="•"/>
            </a:pPr>
            <a:r>
              <a:rPr lang="en-US" dirty="0"/>
              <a:t>Radiofrequency (RF) radiation used in many broadcast and communications applications. (e.g. Cellular Telephones, Radios, Television, etc.)</a:t>
            </a:r>
          </a:p>
          <a:p>
            <a:pPr marL="285750" indent="-285750">
              <a:buFont typeface="Arial" panose="020B0604020202020204" pitchFamily="34" charset="0"/>
              <a:buChar char="•"/>
            </a:pPr>
            <a:r>
              <a:rPr lang="en-US" dirty="0"/>
              <a:t>Microwaves used in the home kitchen.</a:t>
            </a:r>
          </a:p>
          <a:p>
            <a:pPr marL="285750" indent="-285750">
              <a:buFont typeface="Arial" panose="020B0604020202020204" pitchFamily="34" charset="0"/>
              <a:buChar char="•"/>
            </a:pPr>
            <a:r>
              <a:rPr lang="en-US" dirty="0"/>
              <a:t>Infrared radiation used in heat lamps.</a:t>
            </a:r>
          </a:p>
          <a:p>
            <a:pPr marL="285750" indent="-285750">
              <a:buFont typeface="Arial" panose="020B0604020202020204" pitchFamily="34" charset="0"/>
              <a:buChar char="•"/>
            </a:pPr>
            <a:r>
              <a:rPr lang="en-US" dirty="0"/>
              <a:t>Ultraviolet (UV) radiation from the sun and tanning beds.</a:t>
            </a:r>
          </a:p>
          <a:p>
            <a:endParaRPr lang="en-US" dirty="0"/>
          </a:p>
          <a:p>
            <a:r>
              <a:rPr lang="en-US" dirty="0"/>
              <a:t>The dividing line between ionizing and non-ionizing radiation occurs in the ultraviolet part of the electromagnetic spectrum</a:t>
            </a:r>
          </a:p>
        </p:txBody>
      </p:sp>
      <p:pic>
        <p:nvPicPr>
          <p:cNvPr id="5" name="Picture 4" descr="A cell phone with many icons on the screen&#10;&#10;Description automatically generated">
            <a:extLst>
              <a:ext uri="{FF2B5EF4-FFF2-40B4-BE49-F238E27FC236}">
                <a16:creationId xmlns:a16="http://schemas.microsoft.com/office/drawing/2014/main" id="{DC50C09A-7CC4-9DCB-CD45-076E574D1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7200" y="765110"/>
            <a:ext cx="3088800" cy="3088800"/>
          </a:xfrm>
          <a:prstGeom prst="rect">
            <a:avLst/>
          </a:prstGeom>
        </p:spPr>
      </p:pic>
      <p:pic>
        <p:nvPicPr>
          <p:cNvPr id="1026" name="Picture 2" descr="Premium Vector | Cartoon microwave oven isolated on a white background">
            <a:extLst>
              <a:ext uri="{FF2B5EF4-FFF2-40B4-BE49-F238E27FC236}">
                <a16:creationId xmlns:a16="http://schemas.microsoft.com/office/drawing/2014/main" id="{569FB418-ABEB-47CF-330B-5C53FA628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1916" y="3920471"/>
            <a:ext cx="3302925" cy="218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267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646331"/>
          </a:xfrm>
          <a:prstGeom prst="rect">
            <a:avLst/>
          </a:prstGeom>
          <a:noFill/>
        </p:spPr>
        <p:txBody>
          <a:bodyPr wrap="square" rtlCol="0">
            <a:spAutoFit/>
          </a:bodyPr>
          <a:lstStyle/>
          <a:p>
            <a:pPr algn="l"/>
            <a:r>
              <a:rPr lang="en-US" dirty="0">
                <a:latin typeface="Calibri" panose="020F0502020204030204" pitchFamily="34" charset="0"/>
              </a:rPr>
              <a:t>2a</a:t>
            </a:r>
            <a:r>
              <a:rPr lang="en-US" sz="1800" b="0" i="0" u="none" strike="noStrike" baseline="0" dirty="0">
                <a:latin typeface="Calibri" panose="020F0502020204030204" pitchFamily="34" charset="0"/>
              </a:rPr>
              <a:t>. Tell the meaning of the following: atom, nucleus, proton, neutron, electron, quark, isotope; </a:t>
            </a:r>
            <a:r>
              <a:rPr lang="en-US" sz="1800" i="0" u="none" strike="noStrike" baseline="0" dirty="0">
                <a:latin typeface="Calibri" panose="020F0502020204030204" pitchFamily="34" charset="0"/>
              </a:rPr>
              <a:t>alpha particle</a:t>
            </a:r>
            <a:r>
              <a:rPr lang="en-US" sz="1800" b="0" i="0" u="none" strike="noStrike" baseline="0" dirty="0">
                <a:latin typeface="Calibri" panose="020F0502020204030204" pitchFamily="34" charset="0"/>
              </a:rPr>
              <a:t>, </a:t>
            </a:r>
            <a:r>
              <a:rPr lang="en-US" sz="1800" i="0" u="none" strike="noStrike" baseline="0" dirty="0">
                <a:latin typeface="Calibri" panose="020F0502020204030204" pitchFamily="34" charset="0"/>
              </a:rPr>
              <a:t>beta particle</a:t>
            </a:r>
            <a:r>
              <a:rPr lang="en-US" sz="1800" b="0" i="0" u="none" strike="noStrike" baseline="0" dirty="0">
                <a:latin typeface="Calibri" panose="020F0502020204030204" pitchFamily="34" charset="0"/>
              </a:rPr>
              <a:t>, </a:t>
            </a:r>
            <a:r>
              <a:rPr lang="en-US" sz="1800" i="0" u="none" strike="noStrike" baseline="0" dirty="0">
                <a:latin typeface="Calibri" panose="020F0502020204030204" pitchFamily="34" charset="0"/>
              </a:rPr>
              <a:t>gamma ray, X-ray</a:t>
            </a:r>
            <a:r>
              <a:rPr lang="en-US" dirty="0">
                <a:latin typeface="Calibri" panose="020F0502020204030204" pitchFamily="34" charset="0"/>
              </a:rPr>
              <a:t>, </a:t>
            </a:r>
            <a:r>
              <a:rPr lang="en-US" sz="1800" i="0" u="none" strike="noStrike" baseline="0" dirty="0">
                <a:latin typeface="Calibri" panose="020F0502020204030204" pitchFamily="34" charset="0"/>
              </a:rPr>
              <a:t>ionization</a:t>
            </a:r>
            <a:r>
              <a:rPr lang="en-US" sz="1800" b="0" i="0" u="none" strike="noStrike" baseline="0" dirty="0">
                <a:latin typeface="Calibri" panose="020F0502020204030204" pitchFamily="34" charset="0"/>
              </a:rPr>
              <a:t>, </a:t>
            </a:r>
            <a:r>
              <a:rPr lang="en-US" sz="1800" i="0" u="none" strike="noStrike" baseline="0" dirty="0">
                <a:latin typeface="Calibri" panose="020F0502020204030204" pitchFamily="34" charset="0"/>
              </a:rPr>
              <a:t>radioactivity, radioisotope, </a:t>
            </a:r>
            <a:r>
              <a:rPr lang="en-US" sz="1800" b="0" i="0" u="none" strike="noStrike" baseline="0" dirty="0">
                <a:latin typeface="Calibri" panose="020F0502020204030204" pitchFamily="34" charset="0"/>
              </a:rPr>
              <a:t>and </a:t>
            </a:r>
            <a:r>
              <a:rPr lang="en-US" sz="1800" b="1" i="0" u="none" strike="noStrike" baseline="0" dirty="0">
                <a:latin typeface="Calibri" panose="020F0502020204030204" pitchFamily="34" charset="0"/>
              </a:rPr>
              <a:t>stability</a:t>
            </a:r>
            <a:r>
              <a:rPr lang="en-US" sz="1800" b="0" i="0" u="none" strike="noStrike" baseline="0" dirty="0">
                <a:latin typeface="Calibri" panose="020F0502020204030204" pitchFamily="34" charset="0"/>
              </a:rPr>
              <a:t>.</a:t>
            </a:r>
            <a:endParaRPr lang="en-US" dirty="0"/>
          </a:p>
        </p:txBody>
      </p:sp>
      <p:sp>
        <p:nvSpPr>
          <p:cNvPr id="3" name="TextBox 2">
            <a:extLst>
              <a:ext uri="{FF2B5EF4-FFF2-40B4-BE49-F238E27FC236}">
                <a16:creationId xmlns:a16="http://schemas.microsoft.com/office/drawing/2014/main" id="{BD246A2E-1ED7-1186-9CCD-2C8050A2F06E}"/>
              </a:ext>
            </a:extLst>
          </p:cNvPr>
          <p:cNvSpPr txBox="1"/>
          <p:nvPr/>
        </p:nvSpPr>
        <p:spPr>
          <a:xfrm>
            <a:off x="597159" y="1834855"/>
            <a:ext cx="2721326" cy="3693319"/>
          </a:xfrm>
          <a:prstGeom prst="rect">
            <a:avLst/>
          </a:prstGeom>
          <a:noFill/>
        </p:spPr>
        <p:txBody>
          <a:bodyPr wrap="square" rtlCol="0">
            <a:spAutoFit/>
          </a:bodyPr>
          <a:lstStyle/>
          <a:p>
            <a:r>
              <a:rPr lang="en-US" b="1" dirty="0"/>
              <a:t>STABILITY</a:t>
            </a:r>
            <a:r>
              <a:rPr lang="en-US" dirty="0"/>
              <a:t>- </a:t>
            </a:r>
            <a:r>
              <a:rPr lang="en-US" b="0" i="0" dirty="0">
                <a:solidFill>
                  <a:srgbClr val="202124"/>
                </a:solidFill>
                <a:effectLst/>
                <a:latin typeface="Google Sans"/>
              </a:rPr>
              <a:t>Nuclear stability means that </a:t>
            </a:r>
            <a:r>
              <a:rPr lang="en-US" b="0" i="0" dirty="0">
                <a:solidFill>
                  <a:srgbClr val="040C28"/>
                </a:solidFill>
                <a:effectLst/>
                <a:latin typeface="Google Sans"/>
              </a:rPr>
              <a:t>the nucleus of an element is stable and thus it does not decay spontaneously emitting any kind of radioactivity</a:t>
            </a:r>
            <a:r>
              <a:rPr lang="en-US" b="0" i="0" dirty="0">
                <a:solidFill>
                  <a:srgbClr val="202124"/>
                </a:solidFill>
                <a:effectLst/>
                <a:latin typeface="Google Sans"/>
              </a:rPr>
              <a:t>. Among the ≈9,000 nuclei expected to exist, and the ≈3,000 presently known, only 195 are stable against spontaneous decay, because of energy conservation.</a:t>
            </a:r>
            <a:endParaRPr lang="en-US" dirty="0"/>
          </a:p>
        </p:txBody>
      </p:sp>
      <p:pic>
        <p:nvPicPr>
          <p:cNvPr id="6" name="Picture 5" descr="A diagram of a nuclear molecule&#10;&#10;Description automatically generated">
            <a:extLst>
              <a:ext uri="{FF2B5EF4-FFF2-40B4-BE49-F238E27FC236}">
                <a16:creationId xmlns:a16="http://schemas.microsoft.com/office/drawing/2014/main" id="{2E6DF2D7-0384-452A-6F50-9B7C49CF4E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0434" y="1834854"/>
            <a:ext cx="6411090" cy="4783659"/>
          </a:xfrm>
          <a:prstGeom prst="rect">
            <a:avLst/>
          </a:prstGeom>
        </p:spPr>
      </p:pic>
    </p:spTree>
    <p:extLst>
      <p:ext uri="{BB962C8B-B14F-4D97-AF65-F5344CB8AC3E}">
        <p14:creationId xmlns:p14="http://schemas.microsoft.com/office/powerpoint/2010/main" val="2962328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1200329"/>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2b. Choose an element from the periodic table. Construct 3-D models for the atoms of three isotopes of this</a:t>
            </a:r>
          </a:p>
          <a:p>
            <a:pPr algn="l"/>
            <a:r>
              <a:rPr lang="en-US" sz="1800" b="0" i="0" u="none" strike="noStrike" baseline="0" dirty="0">
                <a:latin typeface="Calibri" panose="020F0502020204030204" pitchFamily="34" charset="0"/>
              </a:rPr>
              <a:t>element, showing neutrons, protons, and electrons. Write down the isotope notation for each model including</a:t>
            </a:r>
          </a:p>
          <a:p>
            <a:pPr algn="l"/>
            <a:r>
              <a:rPr lang="en-US" sz="1800" b="0" i="0" u="none" strike="noStrike" baseline="0" dirty="0">
                <a:latin typeface="Calibri" panose="020F0502020204030204" pitchFamily="34" charset="0"/>
              </a:rPr>
              <a:t>the atomic and mass numbers. In a separate model or diagram, explain or show how quarks make up protons</a:t>
            </a:r>
          </a:p>
          <a:p>
            <a:pPr algn="l"/>
            <a:r>
              <a:rPr lang="en-US" sz="1800" b="0" i="0" u="none" strike="noStrike" baseline="0" dirty="0">
                <a:latin typeface="Calibri" panose="020F0502020204030204" pitchFamily="34" charset="0"/>
              </a:rPr>
              <a:t>and neutrons.</a:t>
            </a:r>
            <a:endParaRPr lang="en-US" dirty="0"/>
          </a:p>
        </p:txBody>
      </p:sp>
      <p:pic>
        <p:nvPicPr>
          <p:cNvPr id="4" name="Picture 3" descr="A diagram of a number of electrons&#10;&#10;Description automatically generated">
            <a:extLst>
              <a:ext uri="{FF2B5EF4-FFF2-40B4-BE49-F238E27FC236}">
                <a16:creationId xmlns:a16="http://schemas.microsoft.com/office/drawing/2014/main" id="{A0755683-F1DF-9471-A9D8-682243F38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925" y="2441362"/>
            <a:ext cx="6225675" cy="3112838"/>
          </a:xfrm>
          <a:prstGeom prst="rect">
            <a:avLst/>
          </a:prstGeom>
        </p:spPr>
      </p:pic>
      <p:pic>
        <p:nvPicPr>
          <p:cNvPr id="1026" name="Picture 2" descr="How to Make a 3D Model of an Atom | Sciencing">
            <a:extLst>
              <a:ext uri="{FF2B5EF4-FFF2-40B4-BE49-F238E27FC236}">
                <a16:creationId xmlns:a16="http://schemas.microsoft.com/office/drawing/2014/main" id="{736D4C27-5F2A-D335-801E-3E005F3EB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6400" y="1826400"/>
            <a:ext cx="2498400" cy="1665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cissors and paper with colorful objects&#10;&#10;Description automatically generated with medium confidence">
            <a:extLst>
              <a:ext uri="{FF2B5EF4-FFF2-40B4-BE49-F238E27FC236}">
                <a16:creationId xmlns:a16="http://schemas.microsoft.com/office/drawing/2014/main" id="{0BE0A7FB-F063-E529-C51A-49C017F9F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075" y="3604200"/>
            <a:ext cx="4572000" cy="3048000"/>
          </a:xfrm>
          <a:prstGeom prst="rect">
            <a:avLst/>
          </a:prstGeom>
        </p:spPr>
      </p:pic>
    </p:spTree>
    <p:extLst>
      <p:ext uri="{BB962C8B-B14F-4D97-AF65-F5344CB8AC3E}">
        <p14:creationId xmlns:p14="http://schemas.microsoft.com/office/powerpoint/2010/main" val="3213223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1200329"/>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3. Do </a:t>
            </a:r>
            <a:r>
              <a:rPr lang="en-US" sz="1800" b="1" i="0" u="sng" strike="noStrike" baseline="0" dirty="0">
                <a:latin typeface="Calibri" panose="020F0502020204030204" pitchFamily="34" charset="0"/>
              </a:rPr>
              <a:t>ONE</a:t>
            </a:r>
            <a:r>
              <a:rPr lang="en-US" sz="1800" b="0" i="0" u="none" strike="noStrike" baseline="0" dirty="0">
                <a:latin typeface="Calibri" panose="020F0502020204030204" pitchFamily="34" charset="0"/>
              </a:rPr>
              <a:t> of the following; then discuss modern particle physics with your counselor:</a:t>
            </a:r>
            <a:br>
              <a:rPr lang="en-US" sz="1800" b="0" i="0" u="none" strike="noStrike" baseline="0" dirty="0">
                <a:latin typeface="Calibri" panose="020F0502020204030204" pitchFamily="34" charset="0"/>
              </a:rPr>
            </a:br>
            <a:br>
              <a:rPr lang="en-US" sz="1800" b="0" i="0" u="none" strike="noStrike" baseline="0" dirty="0">
                <a:latin typeface="Calibri" panose="020F0502020204030204" pitchFamily="34" charset="0"/>
              </a:rPr>
            </a:br>
            <a:r>
              <a:rPr lang="en-US" sz="1800" b="0" i="0" u="none" strike="noStrike" baseline="0" dirty="0">
                <a:latin typeface="Calibri" panose="020F0502020204030204" pitchFamily="34" charset="0"/>
              </a:rPr>
              <a:t>3a. </a:t>
            </a:r>
            <a:r>
              <a:rPr lang="en-US" sz="1800" b="1" i="0" u="none" strike="noStrike" baseline="0" dirty="0">
                <a:latin typeface="Calibri" panose="020F0502020204030204" pitchFamily="34" charset="0"/>
              </a:rPr>
              <a:t>Visit</a:t>
            </a:r>
            <a:r>
              <a:rPr lang="en-US" sz="1800" b="0" i="0" u="none" strike="noStrike" baseline="0" dirty="0">
                <a:latin typeface="Calibri" panose="020F0502020204030204" pitchFamily="34" charset="0"/>
              </a:rPr>
              <a:t> an accelerator, research lab, or </a:t>
            </a:r>
            <a:r>
              <a:rPr lang="en-US" sz="1800" b="1" i="0" u="none" strike="noStrike" baseline="0" dirty="0">
                <a:latin typeface="Calibri" panose="020F0502020204030204" pitchFamily="34" charset="0"/>
              </a:rPr>
              <a:t>university</a:t>
            </a:r>
            <a:r>
              <a:rPr lang="en-US" sz="1800" b="0" i="0" u="none" strike="noStrike" baseline="0" dirty="0">
                <a:latin typeface="Calibri" panose="020F0502020204030204" pitchFamily="34" charset="0"/>
              </a:rPr>
              <a:t> where scientists study the properties of the nucleus or</a:t>
            </a:r>
          </a:p>
          <a:p>
            <a:pPr algn="l"/>
            <a:r>
              <a:rPr lang="en-US" sz="1800" b="0" i="0" u="none" strike="noStrike" baseline="0" dirty="0">
                <a:latin typeface="Calibri" panose="020F0502020204030204" pitchFamily="34" charset="0"/>
              </a:rPr>
              <a:t>nucleons</a:t>
            </a:r>
            <a:r>
              <a:rPr lang="en-US" sz="1800" b="0" i="1" u="none" strike="noStrike" baseline="0" dirty="0">
                <a:latin typeface="Calibri" panose="020F0502020204030204" pitchFamily="34" charset="0"/>
              </a:rPr>
              <a:t>.  (If you chose this requirement, it must be completed outside of class.)</a:t>
            </a:r>
            <a:endParaRPr lang="en-US" i="1" dirty="0"/>
          </a:p>
        </p:txBody>
      </p:sp>
      <p:sp>
        <p:nvSpPr>
          <p:cNvPr id="3" name="TextBox 2">
            <a:extLst>
              <a:ext uri="{FF2B5EF4-FFF2-40B4-BE49-F238E27FC236}">
                <a16:creationId xmlns:a16="http://schemas.microsoft.com/office/drawing/2014/main" id="{6A2B4E7D-3E0D-DA46-52E4-C94811872D3E}"/>
              </a:ext>
            </a:extLst>
          </p:cNvPr>
          <p:cNvSpPr txBox="1"/>
          <p:nvPr/>
        </p:nvSpPr>
        <p:spPr>
          <a:xfrm>
            <a:off x="597158" y="2228470"/>
            <a:ext cx="11010123" cy="3970318"/>
          </a:xfrm>
          <a:prstGeom prst="rect">
            <a:avLst/>
          </a:prstGeom>
          <a:noFill/>
        </p:spPr>
        <p:txBody>
          <a:bodyPr wrap="square" rtlCol="0">
            <a:spAutoFit/>
          </a:bodyPr>
          <a:lstStyle/>
          <a:p>
            <a:r>
              <a:rPr lang="en-US" b="1" dirty="0"/>
              <a:t>Texas A&amp;M University at College Station </a:t>
            </a:r>
            <a:r>
              <a:rPr lang="en-US" dirty="0"/>
              <a:t>- </a:t>
            </a:r>
            <a:r>
              <a:rPr lang="en-US" b="0" i="0" dirty="0">
                <a:solidFill>
                  <a:srgbClr val="202124"/>
                </a:solidFill>
                <a:effectLst/>
                <a:latin typeface="Google Sans"/>
              </a:rPr>
              <a:t>There are </a:t>
            </a:r>
            <a:r>
              <a:rPr lang="en-US" b="0" i="0" dirty="0">
                <a:solidFill>
                  <a:srgbClr val="040C28"/>
                </a:solidFill>
                <a:effectLst/>
                <a:latin typeface="Google Sans"/>
              </a:rPr>
              <a:t>two nuclear research reactors that serve the Texas A&amp;M University Nuclear Science Center</a:t>
            </a:r>
            <a:r>
              <a:rPr lang="en-US" b="0" i="0" dirty="0">
                <a:solidFill>
                  <a:srgbClr val="202124"/>
                </a:solidFill>
                <a:effectLst/>
                <a:latin typeface="Google Sans"/>
              </a:rPr>
              <a:t>. The older of the two is the AGN-201M model, a low-power teaching reactor. The newer reactor, the TRIGA Mark I, is focused strongly on research.</a:t>
            </a:r>
          </a:p>
          <a:p>
            <a:endParaRPr lang="en-US" dirty="0">
              <a:solidFill>
                <a:srgbClr val="4D5156"/>
              </a:solidFill>
              <a:latin typeface="Google Sans"/>
            </a:endParaRPr>
          </a:p>
          <a:p>
            <a:r>
              <a:rPr lang="en-US" b="1" dirty="0">
                <a:solidFill>
                  <a:srgbClr val="4D5156"/>
                </a:solidFill>
                <a:latin typeface="Google Sans"/>
              </a:rPr>
              <a:t>University of Texas at Austin </a:t>
            </a:r>
            <a:r>
              <a:rPr lang="en-US" dirty="0">
                <a:solidFill>
                  <a:srgbClr val="4D5156"/>
                </a:solidFill>
                <a:latin typeface="Google Sans"/>
              </a:rPr>
              <a:t>– The Nuclear Engineering Teaching Laboratory at The University of Texas at Austin houses a 1.1 MW TRIGA Mark II nuclear reactor. The reactor has multiple in-core irradiation facilities and five beam ports.  Currently the reactor is utilized for training, research, and service work. In 2025, The Molten Salt Research Reactor will be the first liquid-fueled molten salt reactor licensed by the U.S. Nuclear Regulatory Commission (NRC). </a:t>
            </a:r>
          </a:p>
          <a:p>
            <a:endParaRPr lang="en-US" dirty="0">
              <a:solidFill>
                <a:srgbClr val="4D5156"/>
              </a:solidFill>
              <a:latin typeface="Google Sans"/>
            </a:endParaRPr>
          </a:p>
          <a:p>
            <a:r>
              <a:rPr lang="en-US" b="1" dirty="0">
                <a:solidFill>
                  <a:srgbClr val="4D5156"/>
                </a:solidFill>
                <a:latin typeface="Google Sans"/>
              </a:rPr>
              <a:t>Abilene Christian University </a:t>
            </a:r>
            <a:r>
              <a:rPr lang="en-US" dirty="0">
                <a:solidFill>
                  <a:srgbClr val="4D5156"/>
                </a:solidFill>
                <a:latin typeface="Google Sans"/>
              </a:rPr>
              <a:t>- a research facility designed to house a next-generation molten salt nuclear research reactor (MSRR). Named the Gayle and Max Dillard Science and Engineering Research Center (SERC), the new building is designed by Parkhill and located on the Abilene Christian University campus; it is a partnership between ACU’s NEXT Lab and Parkhill. Shorthand for Nuclear Energy </a:t>
            </a:r>
            <a:r>
              <a:rPr lang="en-US" dirty="0" err="1">
                <a:solidFill>
                  <a:srgbClr val="4D5156"/>
                </a:solidFill>
                <a:latin typeface="Google Sans"/>
              </a:rPr>
              <a:t>eXperimental</a:t>
            </a:r>
            <a:r>
              <a:rPr lang="en-US" dirty="0">
                <a:solidFill>
                  <a:srgbClr val="4D5156"/>
                </a:solidFill>
                <a:latin typeface="Google Sans"/>
              </a:rPr>
              <a:t> Testing Laboratory, NEXT Lab is an ACU-based research team focused on addressing the world’s demand for energy, water, and medical isotopes.</a:t>
            </a:r>
          </a:p>
        </p:txBody>
      </p:sp>
    </p:spTree>
    <p:extLst>
      <p:ext uri="{BB962C8B-B14F-4D97-AF65-F5344CB8AC3E}">
        <p14:creationId xmlns:p14="http://schemas.microsoft.com/office/powerpoint/2010/main" val="2904505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1200329"/>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3. Do </a:t>
            </a:r>
            <a:r>
              <a:rPr lang="en-US" sz="1800" b="1" i="0" u="sng" strike="noStrike" baseline="0" dirty="0">
                <a:latin typeface="Calibri" panose="020F0502020204030204" pitchFamily="34" charset="0"/>
              </a:rPr>
              <a:t>ONE</a:t>
            </a:r>
            <a:r>
              <a:rPr lang="en-US" sz="1800" b="0" i="0" u="none" strike="noStrike" baseline="0" dirty="0">
                <a:latin typeface="Calibri" panose="020F0502020204030204" pitchFamily="34" charset="0"/>
              </a:rPr>
              <a:t> of the following; then discuss modern particle physics with your counselor:</a:t>
            </a:r>
            <a:br>
              <a:rPr lang="en-US" sz="1800" b="0" i="0" u="none" strike="noStrike" baseline="0" dirty="0">
                <a:latin typeface="Calibri" panose="020F0502020204030204" pitchFamily="34" charset="0"/>
              </a:rPr>
            </a:br>
            <a:br>
              <a:rPr lang="en-US" sz="1800" b="0" i="0" u="none" strike="noStrike" baseline="0" dirty="0">
                <a:latin typeface="Calibri" panose="020F0502020204030204" pitchFamily="34" charset="0"/>
              </a:rPr>
            </a:br>
            <a:r>
              <a:rPr lang="en-US" sz="1800" b="0" i="0" u="none" strike="noStrike" baseline="0" dirty="0">
                <a:latin typeface="Calibri" panose="020F0502020204030204" pitchFamily="34" charset="0"/>
              </a:rPr>
              <a:t>3b. List </a:t>
            </a:r>
            <a:r>
              <a:rPr lang="en-US" sz="1800" b="1" i="0" u="none" strike="noStrike" baseline="0" dirty="0">
                <a:latin typeface="Calibri" panose="020F0502020204030204" pitchFamily="34" charset="0"/>
              </a:rPr>
              <a:t>three particle accelerators </a:t>
            </a:r>
            <a:r>
              <a:rPr lang="en-US" sz="1800" b="0" i="0" u="none" strike="noStrike" baseline="0" dirty="0">
                <a:latin typeface="Calibri" panose="020F0502020204030204" pitchFamily="34" charset="0"/>
              </a:rPr>
              <a:t>and describe several experiments that each accelerator performs, including</a:t>
            </a:r>
          </a:p>
          <a:p>
            <a:pPr algn="l"/>
            <a:r>
              <a:rPr lang="en-US" sz="1800" b="0" i="0" u="none" strike="noStrike" baseline="0" dirty="0">
                <a:latin typeface="Calibri" panose="020F0502020204030204" pitchFamily="34" charset="0"/>
              </a:rPr>
              <a:t>basic science and practical applications.</a:t>
            </a:r>
            <a:endParaRPr lang="en-US" dirty="0"/>
          </a:p>
        </p:txBody>
      </p:sp>
      <p:sp>
        <p:nvSpPr>
          <p:cNvPr id="3" name="TextBox 2">
            <a:extLst>
              <a:ext uri="{FF2B5EF4-FFF2-40B4-BE49-F238E27FC236}">
                <a16:creationId xmlns:a16="http://schemas.microsoft.com/office/drawing/2014/main" id="{9B1259C4-7D93-317E-D1C3-479C82105112}"/>
              </a:ext>
            </a:extLst>
          </p:cNvPr>
          <p:cNvSpPr txBox="1"/>
          <p:nvPr/>
        </p:nvSpPr>
        <p:spPr>
          <a:xfrm>
            <a:off x="597159" y="2301139"/>
            <a:ext cx="4786296" cy="4247317"/>
          </a:xfrm>
          <a:prstGeom prst="rect">
            <a:avLst/>
          </a:prstGeom>
          <a:noFill/>
        </p:spPr>
        <p:txBody>
          <a:bodyPr wrap="square" rtlCol="0">
            <a:spAutoFit/>
          </a:bodyPr>
          <a:lstStyle/>
          <a:p>
            <a:r>
              <a:rPr lang="en-US" b="1" dirty="0"/>
              <a:t>Particle accelerators </a:t>
            </a:r>
            <a:r>
              <a:rPr lang="en-US" dirty="0"/>
              <a:t>produce and accelerate </a:t>
            </a:r>
            <a:r>
              <a:rPr lang="en-US" b="1" dirty="0"/>
              <a:t>beams of charged particles, such as electrons, protons and ions</a:t>
            </a:r>
            <a:r>
              <a:rPr lang="en-US" dirty="0"/>
              <a:t>, of atomic and sub-atomic size. They are used not only in fundamental research for an improved understanding of matter, but also in plethora of socioeconomic applications related to health, environmental monitoring, food quality, energy and aerospace technologies, and others.</a:t>
            </a:r>
          </a:p>
          <a:p>
            <a:endParaRPr lang="en-US" dirty="0"/>
          </a:p>
          <a:p>
            <a:r>
              <a:rPr lang="en-US" dirty="0"/>
              <a:t>Particle accelerators can be linear (straight) or circular in shape and have many different sizes. They can be tens of kilometers long or fit in a small room, but all accelerators feature four principal components.</a:t>
            </a:r>
          </a:p>
        </p:txBody>
      </p:sp>
      <p:pic>
        <p:nvPicPr>
          <p:cNvPr id="4098" name="Picture 2">
            <a:extLst>
              <a:ext uri="{FF2B5EF4-FFF2-40B4-BE49-F238E27FC236}">
                <a16:creationId xmlns:a16="http://schemas.microsoft.com/office/drawing/2014/main" id="{BEFEDC1B-A9C4-2283-A402-D246742FC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868" y="2495846"/>
            <a:ext cx="6398589" cy="3597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989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1200329"/>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3. Do </a:t>
            </a:r>
            <a:r>
              <a:rPr lang="en-US" sz="1800" b="1" i="0" u="sng" strike="noStrike" baseline="0" dirty="0">
                <a:latin typeface="Calibri" panose="020F0502020204030204" pitchFamily="34" charset="0"/>
              </a:rPr>
              <a:t>ONE</a:t>
            </a:r>
            <a:r>
              <a:rPr lang="en-US" sz="1800" b="0" i="0" u="none" strike="noStrike" baseline="0" dirty="0">
                <a:latin typeface="Calibri" panose="020F0502020204030204" pitchFamily="34" charset="0"/>
              </a:rPr>
              <a:t> of the following; then discuss modern particle physics with your counselor:</a:t>
            </a:r>
            <a:br>
              <a:rPr lang="en-US" sz="1800" b="0" i="0" u="none" strike="noStrike" baseline="0" dirty="0">
                <a:latin typeface="Calibri" panose="020F0502020204030204" pitchFamily="34" charset="0"/>
              </a:rPr>
            </a:br>
            <a:br>
              <a:rPr lang="en-US" sz="1800" b="0" i="0" u="none" strike="noStrike" baseline="0" dirty="0">
                <a:latin typeface="Calibri" panose="020F0502020204030204" pitchFamily="34" charset="0"/>
              </a:rPr>
            </a:br>
            <a:r>
              <a:rPr lang="en-US" sz="1800" b="0" i="0" u="none" strike="noStrike" baseline="0" dirty="0">
                <a:latin typeface="Calibri" panose="020F0502020204030204" pitchFamily="34" charset="0"/>
              </a:rPr>
              <a:t>3b. List </a:t>
            </a:r>
            <a:r>
              <a:rPr lang="en-US" sz="1800" b="1" i="0" u="none" strike="noStrike" baseline="0" dirty="0">
                <a:latin typeface="Calibri" panose="020F0502020204030204" pitchFamily="34" charset="0"/>
              </a:rPr>
              <a:t>three particle accelerators </a:t>
            </a:r>
            <a:r>
              <a:rPr lang="en-US" sz="1800" b="0" i="0" u="none" strike="noStrike" baseline="0" dirty="0">
                <a:latin typeface="Calibri" panose="020F0502020204030204" pitchFamily="34" charset="0"/>
              </a:rPr>
              <a:t>and describe several experiments that each accelerator performs, including</a:t>
            </a:r>
          </a:p>
          <a:p>
            <a:pPr algn="l"/>
            <a:r>
              <a:rPr lang="en-US" sz="1800" b="0" i="0" u="none" strike="noStrike" baseline="0" dirty="0">
                <a:latin typeface="Calibri" panose="020F0502020204030204" pitchFamily="34" charset="0"/>
              </a:rPr>
              <a:t>basic science and practical applications.</a:t>
            </a:r>
            <a:endParaRPr lang="en-US" dirty="0"/>
          </a:p>
        </p:txBody>
      </p:sp>
      <p:sp>
        <p:nvSpPr>
          <p:cNvPr id="3" name="TextBox 2">
            <a:extLst>
              <a:ext uri="{FF2B5EF4-FFF2-40B4-BE49-F238E27FC236}">
                <a16:creationId xmlns:a16="http://schemas.microsoft.com/office/drawing/2014/main" id="{9B1259C4-7D93-317E-D1C3-479C82105112}"/>
              </a:ext>
            </a:extLst>
          </p:cNvPr>
          <p:cNvSpPr txBox="1"/>
          <p:nvPr/>
        </p:nvSpPr>
        <p:spPr>
          <a:xfrm>
            <a:off x="597158" y="2301139"/>
            <a:ext cx="10860297" cy="4047262"/>
          </a:xfrm>
          <a:prstGeom prst="rect">
            <a:avLst/>
          </a:prstGeom>
          <a:noFill/>
        </p:spPr>
        <p:txBody>
          <a:bodyPr wrap="square" rtlCol="0">
            <a:spAutoFit/>
          </a:bodyPr>
          <a:lstStyle/>
          <a:p>
            <a:r>
              <a:rPr lang="en-US" b="1" dirty="0"/>
              <a:t>How are particle beams used?</a:t>
            </a:r>
            <a:br>
              <a:rPr lang="en-US" b="1" dirty="0"/>
            </a:br>
            <a:endParaRPr lang="en-US" b="1" dirty="0"/>
          </a:p>
          <a:p>
            <a:r>
              <a:rPr lang="en-US" sz="1700" b="1" dirty="0"/>
              <a:t>Health</a:t>
            </a:r>
            <a:r>
              <a:rPr lang="en-US" sz="1700" dirty="0"/>
              <a:t> - Beams can be used to sterilize medical equipment and can produce radioisotopes required to synthesize radiopharmaceuticals for cancer diagnosis and therapy. Large accelerators are also used to destroy cancer cells, reveal the structure of proteins and viruses, and optimize vaccines and new drugs.</a:t>
            </a:r>
          </a:p>
          <a:p>
            <a:endParaRPr lang="en-US" sz="1700" dirty="0"/>
          </a:p>
          <a:p>
            <a:r>
              <a:rPr lang="en-US" sz="1700" b="1" dirty="0"/>
              <a:t>Research</a:t>
            </a:r>
            <a:r>
              <a:rPr lang="en-US" sz="1700" dirty="0"/>
              <a:t> - A few accelerators — the largest ones — are used to make sub-nuclear particles collide at nearly the speed of light to advance our knowledge of the origins of our universe. Some of these accelerators are also used to produce neutrons, normally offered for diverse usage by nuclear research reactors.</a:t>
            </a:r>
          </a:p>
          <a:p>
            <a:endParaRPr lang="en-US" sz="1700" dirty="0"/>
          </a:p>
          <a:p>
            <a:r>
              <a:rPr lang="en-US" sz="1700" b="1" dirty="0"/>
              <a:t>Environment</a:t>
            </a:r>
            <a:r>
              <a:rPr lang="en-US" sz="1700" dirty="0"/>
              <a:t> - Proton beams can be used to detect trace chemical elements in the air, water or soil. For example, chemicals in air samples are collected with special filters which are studied with analytical techniques. The results reveal the concentration and composition of the different pollutants and provide a unique signature of the air quality.</a:t>
            </a:r>
          </a:p>
          <a:p>
            <a:endParaRPr lang="en-US" sz="1700" dirty="0"/>
          </a:p>
          <a:p>
            <a:r>
              <a:rPr lang="en-US" sz="1700" b="1" dirty="0"/>
              <a:t>Industry</a:t>
            </a:r>
            <a:r>
              <a:rPr lang="en-US" sz="1700" dirty="0"/>
              <a:t> - Beams can interact with the atoms of a target materials to make the material, for example, more durable.</a:t>
            </a:r>
          </a:p>
        </p:txBody>
      </p:sp>
    </p:spTree>
    <p:extLst>
      <p:ext uri="{BB962C8B-B14F-4D97-AF65-F5344CB8AC3E}">
        <p14:creationId xmlns:p14="http://schemas.microsoft.com/office/powerpoint/2010/main" val="1370833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1200329"/>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3. Do </a:t>
            </a:r>
            <a:r>
              <a:rPr lang="en-US" sz="1800" b="1" i="0" u="sng" strike="noStrike" baseline="0" dirty="0">
                <a:latin typeface="Calibri" panose="020F0502020204030204" pitchFamily="34" charset="0"/>
              </a:rPr>
              <a:t>ONE</a:t>
            </a:r>
            <a:r>
              <a:rPr lang="en-US" sz="1800" b="0" i="0" u="none" strike="noStrike" baseline="0" dirty="0">
                <a:latin typeface="Calibri" panose="020F0502020204030204" pitchFamily="34" charset="0"/>
              </a:rPr>
              <a:t> of the following; then discuss modern particle physics with your counselor:</a:t>
            </a:r>
            <a:br>
              <a:rPr lang="en-US" sz="1800" b="0" i="0" u="none" strike="noStrike" baseline="0" dirty="0">
                <a:latin typeface="Calibri" panose="020F0502020204030204" pitchFamily="34" charset="0"/>
              </a:rPr>
            </a:br>
            <a:br>
              <a:rPr lang="en-US" sz="1800" b="0" i="0" u="none" strike="noStrike" baseline="0" dirty="0">
                <a:latin typeface="Calibri" panose="020F0502020204030204" pitchFamily="34" charset="0"/>
              </a:rPr>
            </a:br>
            <a:r>
              <a:rPr lang="en-US" sz="1800" b="0" i="0" u="none" strike="noStrike" baseline="0" dirty="0">
                <a:latin typeface="Calibri" panose="020F0502020204030204" pitchFamily="34" charset="0"/>
              </a:rPr>
              <a:t>3b. List </a:t>
            </a:r>
            <a:r>
              <a:rPr lang="en-US" sz="1800" b="1" i="0" u="none" strike="noStrike" baseline="0" dirty="0">
                <a:latin typeface="Calibri" panose="020F0502020204030204" pitchFamily="34" charset="0"/>
              </a:rPr>
              <a:t>three particle accelerators </a:t>
            </a:r>
            <a:r>
              <a:rPr lang="en-US" sz="1800" b="0" i="0" u="none" strike="noStrike" baseline="0" dirty="0">
                <a:latin typeface="Calibri" panose="020F0502020204030204" pitchFamily="34" charset="0"/>
              </a:rPr>
              <a:t>and describe several experiments that each accelerator performs, including</a:t>
            </a:r>
          </a:p>
          <a:p>
            <a:pPr algn="l"/>
            <a:r>
              <a:rPr lang="en-US" sz="1800" b="0" i="0" u="none" strike="noStrike" baseline="0" dirty="0">
                <a:latin typeface="Calibri" panose="020F0502020204030204" pitchFamily="34" charset="0"/>
              </a:rPr>
              <a:t>basic science and practical applications.</a:t>
            </a:r>
            <a:endParaRPr lang="en-US" dirty="0"/>
          </a:p>
        </p:txBody>
      </p:sp>
      <p:sp>
        <p:nvSpPr>
          <p:cNvPr id="3" name="TextBox 2">
            <a:extLst>
              <a:ext uri="{FF2B5EF4-FFF2-40B4-BE49-F238E27FC236}">
                <a16:creationId xmlns:a16="http://schemas.microsoft.com/office/drawing/2014/main" id="{9B1259C4-7D93-317E-D1C3-479C82105112}"/>
              </a:ext>
            </a:extLst>
          </p:cNvPr>
          <p:cNvSpPr txBox="1"/>
          <p:nvPr/>
        </p:nvSpPr>
        <p:spPr>
          <a:xfrm>
            <a:off x="536602" y="5080673"/>
            <a:ext cx="10860297" cy="1569660"/>
          </a:xfrm>
          <a:prstGeom prst="rect">
            <a:avLst/>
          </a:prstGeom>
          <a:noFill/>
        </p:spPr>
        <p:txBody>
          <a:bodyPr wrap="square" rtlCol="0">
            <a:spAutoFit/>
          </a:bodyPr>
          <a:lstStyle/>
          <a:p>
            <a:r>
              <a:rPr lang="en-US" sz="1600" dirty="0"/>
              <a:t>(1) A source which produces the charged particles.</a:t>
            </a:r>
          </a:p>
          <a:p>
            <a:r>
              <a:rPr lang="en-US" sz="1600" dirty="0"/>
              <a:t>(2) A composite device to add energy to the particles and speed them up by applying a static or an oscillating electric field;</a:t>
            </a:r>
          </a:p>
          <a:p>
            <a:r>
              <a:rPr lang="en-US" sz="1600" dirty="0"/>
              <a:t>(3) A sequence of metallic tubes in vacuum to allow the particles to move freely in without colliding with air molecules or dust which can dissipate the beam;</a:t>
            </a:r>
          </a:p>
          <a:p>
            <a:r>
              <a:rPr lang="en-US" sz="1600" dirty="0"/>
              <a:t>(4) A system of electromagnets to steer and focus the beam particles or change their trajectories before being bombarded on a target sample.</a:t>
            </a:r>
          </a:p>
        </p:txBody>
      </p:sp>
      <p:pic>
        <p:nvPicPr>
          <p:cNvPr id="5" name="Picture 4" descr="A diagram of a machine&#10;&#10;Description automatically generated">
            <a:extLst>
              <a:ext uri="{FF2B5EF4-FFF2-40B4-BE49-F238E27FC236}">
                <a16:creationId xmlns:a16="http://schemas.microsoft.com/office/drawing/2014/main" id="{09D653C9-EFB2-114E-704E-A6150D01A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2948" y="1685174"/>
            <a:ext cx="6400800" cy="3601517"/>
          </a:xfrm>
          <a:prstGeom prst="rect">
            <a:avLst/>
          </a:prstGeom>
        </p:spPr>
      </p:pic>
      <p:sp>
        <p:nvSpPr>
          <p:cNvPr id="6" name="TextBox 5">
            <a:extLst>
              <a:ext uri="{FF2B5EF4-FFF2-40B4-BE49-F238E27FC236}">
                <a16:creationId xmlns:a16="http://schemas.microsoft.com/office/drawing/2014/main" id="{5B313A29-8603-EC1C-20B0-1E83C5E0E172}"/>
              </a:ext>
            </a:extLst>
          </p:cNvPr>
          <p:cNvSpPr txBox="1"/>
          <p:nvPr/>
        </p:nvSpPr>
        <p:spPr>
          <a:xfrm>
            <a:off x="597158" y="2045729"/>
            <a:ext cx="4295790" cy="2862322"/>
          </a:xfrm>
          <a:prstGeom prst="rect">
            <a:avLst/>
          </a:prstGeom>
          <a:noFill/>
        </p:spPr>
        <p:txBody>
          <a:bodyPr wrap="square" rtlCol="0">
            <a:spAutoFit/>
          </a:bodyPr>
          <a:lstStyle/>
          <a:p>
            <a:r>
              <a:rPr lang="en-US" sz="1500" dirty="0"/>
              <a:t>A </a:t>
            </a:r>
            <a:r>
              <a:rPr lang="en-US" sz="1500" b="1" dirty="0"/>
              <a:t>linear accelerator</a:t>
            </a:r>
            <a:r>
              <a:rPr lang="en-US" sz="1500" dirty="0"/>
              <a:t>, also referred to as </a:t>
            </a:r>
            <a:r>
              <a:rPr lang="en-US" sz="1500" b="1" dirty="0"/>
              <a:t>LINAC</a:t>
            </a:r>
            <a:r>
              <a:rPr lang="en-US" sz="1500" dirty="0"/>
              <a:t>, is a machine that aims radiation at cancer tumors with pinpoint accuracy, sparing nearby healthy tissue. It's used to deliver several types of external beam radiation therapy, including Image-guided radiation therapy (IGRT)</a:t>
            </a:r>
          </a:p>
          <a:p>
            <a:endParaRPr lang="en-US" sz="1500" dirty="0"/>
          </a:p>
          <a:p>
            <a:r>
              <a:rPr lang="en-US" sz="1500" dirty="0"/>
              <a:t>A </a:t>
            </a:r>
            <a:r>
              <a:rPr lang="en-US" sz="1500" b="1" dirty="0"/>
              <a:t>cyclotron</a:t>
            </a:r>
            <a:r>
              <a:rPr lang="en-US" sz="1500" dirty="0"/>
              <a:t> is a type of particle accelerator which repeatedly propels a beam of charged particles (protons) in a circular path. Medical radioisotopes are made from non-radioactive materials (stable isotopes) which are bombarded by these protons.</a:t>
            </a:r>
          </a:p>
        </p:txBody>
      </p:sp>
      <p:cxnSp>
        <p:nvCxnSpPr>
          <p:cNvPr id="8" name="Straight Connector 7">
            <a:extLst>
              <a:ext uri="{FF2B5EF4-FFF2-40B4-BE49-F238E27FC236}">
                <a16:creationId xmlns:a16="http://schemas.microsoft.com/office/drawing/2014/main" id="{E344F00E-1671-52F5-A15C-90AC23636634}"/>
              </a:ext>
            </a:extLst>
          </p:cNvPr>
          <p:cNvCxnSpPr/>
          <p:nvPr/>
        </p:nvCxnSpPr>
        <p:spPr>
          <a:xfrm>
            <a:off x="536602" y="5000382"/>
            <a:ext cx="4162567"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2298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1200329"/>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3. Do </a:t>
            </a:r>
            <a:r>
              <a:rPr lang="en-US" sz="1800" b="1" i="0" u="sng" strike="noStrike" baseline="0" dirty="0">
                <a:latin typeface="Calibri" panose="020F0502020204030204" pitchFamily="34" charset="0"/>
              </a:rPr>
              <a:t>ONE</a:t>
            </a:r>
            <a:r>
              <a:rPr lang="en-US" sz="1800" b="0" i="0" u="none" strike="noStrike" baseline="0" dirty="0">
                <a:latin typeface="Calibri" panose="020F0502020204030204" pitchFamily="34" charset="0"/>
              </a:rPr>
              <a:t> of the following; then discuss modern particle physics with your counselor:</a:t>
            </a:r>
            <a:br>
              <a:rPr lang="en-US" sz="1800" b="0" i="0" u="none" strike="noStrike" baseline="0" dirty="0">
                <a:latin typeface="Calibri" panose="020F0502020204030204" pitchFamily="34" charset="0"/>
              </a:rPr>
            </a:br>
            <a:br>
              <a:rPr lang="en-US" sz="1800" b="0" i="0" u="none" strike="noStrike" baseline="0" dirty="0">
                <a:latin typeface="Calibri" panose="020F0502020204030204" pitchFamily="34" charset="0"/>
              </a:rPr>
            </a:br>
            <a:r>
              <a:rPr lang="en-US" sz="1800" b="0" i="0" u="none" strike="noStrike" baseline="0" dirty="0">
                <a:latin typeface="Calibri" panose="020F0502020204030204" pitchFamily="34" charset="0"/>
              </a:rPr>
              <a:t>3b. List </a:t>
            </a:r>
            <a:r>
              <a:rPr lang="en-US" sz="1800" b="1" i="0" u="sng" strike="noStrike" baseline="0" dirty="0">
                <a:latin typeface="Calibri" panose="020F0502020204030204" pitchFamily="34" charset="0"/>
              </a:rPr>
              <a:t>three particle accelerators </a:t>
            </a:r>
            <a:r>
              <a:rPr lang="en-US" sz="1800" b="0" i="0" u="none" strike="noStrike" baseline="0" dirty="0">
                <a:latin typeface="Calibri" panose="020F0502020204030204" pitchFamily="34" charset="0"/>
              </a:rPr>
              <a:t>and describe several experiments that each accelerator performs, including</a:t>
            </a:r>
          </a:p>
          <a:p>
            <a:pPr algn="l"/>
            <a:r>
              <a:rPr lang="en-US" sz="1800" b="0" i="0" u="none" strike="noStrike" baseline="0" dirty="0">
                <a:latin typeface="Calibri" panose="020F0502020204030204" pitchFamily="34" charset="0"/>
              </a:rPr>
              <a:t>basic science and practical applications.</a:t>
            </a:r>
            <a:endParaRPr lang="en-US" dirty="0"/>
          </a:p>
        </p:txBody>
      </p:sp>
      <p:sp>
        <p:nvSpPr>
          <p:cNvPr id="3" name="TextBox 2">
            <a:extLst>
              <a:ext uri="{FF2B5EF4-FFF2-40B4-BE49-F238E27FC236}">
                <a16:creationId xmlns:a16="http://schemas.microsoft.com/office/drawing/2014/main" id="{9B1259C4-7D93-317E-D1C3-479C82105112}"/>
              </a:ext>
            </a:extLst>
          </p:cNvPr>
          <p:cNvSpPr txBox="1"/>
          <p:nvPr/>
        </p:nvSpPr>
        <p:spPr>
          <a:xfrm>
            <a:off x="669826" y="4123883"/>
            <a:ext cx="11156818" cy="2554545"/>
          </a:xfrm>
          <a:prstGeom prst="rect">
            <a:avLst/>
          </a:prstGeom>
          <a:noFill/>
        </p:spPr>
        <p:txBody>
          <a:bodyPr wrap="square" rtlCol="0">
            <a:spAutoFit/>
          </a:bodyPr>
          <a:lstStyle/>
          <a:p>
            <a:r>
              <a:rPr lang="en-US" sz="1600" b="1" dirty="0"/>
              <a:t>SLAC National Accelerator Laboratory</a:t>
            </a:r>
            <a:r>
              <a:rPr lang="en-US" sz="1600" dirty="0"/>
              <a:t>, </a:t>
            </a:r>
            <a:r>
              <a:rPr lang="en-US" sz="1600" b="1" dirty="0"/>
              <a:t>(</a:t>
            </a:r>
            <a:r>
              <a:rPr lang="en-US" sz="1600" b="1" dirty="0">
                <a:hlinkClick r:id="rId2"/>
              </a:rPr>
              <a:t>https://www6.slac.stanford.edu/</a:t>
            </a:r>
            <a:r>
              <a:rPr lang="en-US" sz="1600" b="1" dirty="0"/>
              <a:t>)  </a:t>
            </a:r>
            <a:r>
              <a:rPr lang="en-US" sz="1600" dirty="0"/>
              <a:t>originally named the Stanford Linear Accelerator Center, is a federally funded research and development center in Menlo Park, California, United States. Founded in 1962, the laboratory is now sponsored by the United States Department of Energy and administrated by Stanford University. It is the site of the Stanford Linear Accelerator, a 3.2 kilometer (2-mile) linear accelerator constructed in 1966 that could accelerate electrons to energies of 50 GeV.</a:t>
            </a:r>
          </a:p>
          <a:p>
            <a:endParaRPr lang="en-US" sz="1600" dirty="0"/>
          </a:p>
          <a:p>
            <a:r>
              <a:rPr lang="en-US" sz="1600" dirty="0"/>
              <a:t>Today SLAC research centers on a broad program in atomic and solid-state physics, chemistry, biology, and medicine using X-rays from synchrotron radiation and a free-electron laser as well as experimental and theoretical research in elementary particle physics, </a:t>
            </a:r>
            <a:r>
              <a:rPr lang="en-US" sz="1600" dirty="0" err="1"/>
              <a:t>astroparticle</a:t>
            </a:r>
            <a:r>
              <a:rPr lang="en-US" sz="1600" dirty="0"/>
              <a:t> physics, and cosmology. The laboratory is under the programmatic direction of the United States Department of Energy Office of Science.</a:t>
            </a:r>
          </a:p>
        </p:txBody>
      </p:sp>
      <p:pic>
        <p:nvPicPr>
          <p:cNvPr id="7" name="Picture 6" descr="A red circle and a black background&#10;&#10;Description automatically generated">
            <a:extLst>
              <a:ext uri="{FF2B5EF4-FFF2-40B4-BE49-F238E27FC236}">
                <a16:creationId xmlns:a16="http://schemas.microsoft.com/office/drawing/2014/main" id="{8BCF6F11-EEAA-DE90-2FEE-0D01E86C3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0646" y="2470318"/>
            <a:ext cx="6951862" cy="1148686"/>
          </a:xfrm>
          <a:prstGeom prst="rect">
            <a:avLst/>
          </a:prstGeom>
        </p:spPr>
      </p:pic>
    </p:spTree>
    <p:extLst>
      <p:ext uri="{BB962C8B-B14F-4D97-AF65-F5344CB8AC3E}">
        <p14:creationId xmlns:p14="http://schemas.microsoft.com/office/powerpoint/2010/main" val="1416730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1200329"/>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3. Do </a:t>
            </a:r>
            <a:r>
              <a:rPr lang="en-US" sz="1800" b="1" i="0" u="sng" strike="noStrike" baseline="0" dirty="0">
                <a:latin typeface="Calibri" panose="020F0502020204030204" pitchFamily="34" charset="0"/>
              </a:rPr>
              <a:t>ONE</a:t>
            </a:r>
            <a:r>
              <a:rPr lang="en-US" sz="1800" b="0" i="0" u="none" strike="noStrike" baseline="0" dirty="0">
                <a:latin typeface="Calibri" panose="020F0502020204030204" pitchFamily="34" charset="0"/>
              </a:rPr>
              <a:t> of the following; then discuss modern particle physics with your counselor:</a:t>
            </a:r>
            <a:br>
              <a:rPr lang="en-US" sz="1800" b="0" i="0" u="none" strike="noStrike" baseline="0" dirty="0">
                <a:latin typeface="Calibri" panose="020F0502020204030204" pitchFamily="34" charset="0"/>
              </a:rPr>
            </a:br>
            <a:br>
              <a:rPr lang="en-US" sz="1800" b="0" i="0" u="none" strike="noStrike" baseline="0" dirty="0">
                <a:latin typeface="Calibri" panose="020F0502020204030204" pitchFamily="34" charset="0"/>
              </a:rPr>
            </a:br>
            <a:r>
              <a:rPr lang="en-US" sz="1800" b="0" i="0" u="none" strike="noStrike" baseline="0" dirty="0">
                <a:latin typeface="Calibri" panose="020F0502020204030204" pitchFamily="34" charset="0"/>
              </a:rPr>
              <a:t>3b. List </a:t>
            </a:r>
            <a:r>
              <a:rPr lang="en-US" sz="1800" b="1" i="0" u="sng" strike="noStrike" baseline="0" dirty="0">
                <a:latin typeface="Calibri" panose="020F0502020204030204" pitchFamily="34" charset="0"/>
              </a:rPr>
              <a:t>three particle accelerators </a:t>
            </a:r>
            <a:r>
              <a:rPr lang="en-US" sz="1800" b="0" i="0" u="none" strike="noStrike" baseline="0" dirty="0">
                <a:latin typeface="Calibri" panose="020F0502020204030204" pitchFamily="34" charset="0"/>
              </a:rPr>
              <a:t>and describe several experiments that each accelerator performs, including</a:t>
            </a:r>
          </a:p>
          <a:p>
            <a:pPr algn="l"/>
            <a:r>
              <a:rPr lang="en-US" sz="1800" b="0" i="0" u="none" strike="noStrike" baseline="0" dirty="0">
                <a:latin typeface="Calibri" panose="020F0502020204030204" pitchFamily="34" charset="0"/>
              </a:rPr>
              <a:t>basic science and practical applications.</a:t>
            </a:r>
            <a:endParaRPr lang="en-US" dirty="0"/>
          </a:p>
        </p:txBody>
      </p:sp>
      <p:sp>
        <p:nvSpPr>
          <p:cNvPr id="3" name="TextBox 2">
            <a:extLst>
              <a:ext uri="{FF2B5EF4-FFF2-40B4-BE49-F238E27FC236}">
                <a16:creationId xmlns:a16="http://schemas.microsoft.com/office/drawing/2014/main" id="{9B1259C4-7D93-317E-D1C3-479C82105112}"/>
              </a:ext>
            </a:extLst>
          </p:cNvPr>
          <p:cNvSpPr txBox="1"/>
          <p:nvPr/>
        </p:nvSpPr>
        <p:spPr>
          <a:xfrm>
            <a:off x="597157" y="2173970"/>
            <a:ext cx="7511329" cy="4278094"/>
          </a:xfrm>
          <a:prstGeom prst="rect">
            <a:avLst/>
          </a:prstGeom>
          <a:noFill/>
        </p:spPr>
        <p:txBody>
          <a:bodyPr wrap="square" rtlCol="0">
            <a:spAutoFit/>
          </a:bodyPr>
          <a:lstStyle/>
          <a:p>
            <a:r>
              <a:rPr lang="en-US" sz="1600" b="1" dirty="0"/>
              <a:t>The Los Alamos Neutron Science Center (LANSCE), (</a:t>
            </a:r>
            <a:r>
              <a:rPr lang="en-US" sz="1600" b="1" dirty="0">
                <a:hlinkClick r:id="rId2"/>
              </a:rPr>
              <a:t>https://lansce.lanl.gov/</a:t>
            </a:r>
            <a:r>
              <a:rPr lang="en-US" sz="1600" b="1" dirty="0"/>
              <a:t>) </a:t>
            </a:r>
            <a:r>
              <a:rPr lang="en-US" sz="1600" dirty="0"/>
              <a:t>formerly known as the Los Alamos Meson Physics Facility (LAMPF), is one of the world's most powerful linear accelerators. It is located in </a:t>
            </a:r>
            <a:r>
              <a:rPr lang="en-US" sz="1600" b="1" dirty="0"/>
              <a:t>Los Alamos National Laboratory in New Mexico </a:t>
            </a:r>
            <a:r>
              <a:rPr lang="en-US" sz="1600" dirty="0"/>
              <a:t>in Technical Area 53. It was the most powerful linear accelerator in the world when it was opened in June 1972. The technology used in the accelerator was developed under the direction of nuclear physicist Louis Rosen. The facility is capable of accelerating protons up to 800 MeV. Multiple beamlines allow for a variety of experiments to be run at once, and the facility is used for many types of research in materials testing and neutron science. It is also used for medical radioisotope production.</a:t>
            </a:r>
          </a:p>
          <a:p>
            <a:endParaRPr lang="en-US" sz="1600" dirty="0"/>
          </a:p>
          <a:p>
            <a:r>
              <a:rPr lang="en-US" sz="1600" dirty="0"/>
              <a:t>LANSCE provides the scientific community with intense sources of neutrons with the capability of performing experiments supporting civilian and national security research. Agencies and programs of the Department of Energy – the National Nuclear Security Administration, the Office of Science, the Office of Nuclear Energy, and the Office of Science and Technology – have been the principal sponsors of LANSCE. LANSCE serves an international user community conducting diverse forefront basic and applied research.</a:t>
            </a:r>
          </a:p>
        </p:txBody>
      </p:sp>
      <p:pic>
        <p:nvPicPr>
          <p:cNvPr id="2050" name="Picture 2" descr="undefined">
            <a:extLst>
              <a:ext uri="{FF2B5EF4-FFF2-40B4-BE49-F238E27FC236}">
                <a16:creationId xmlns:a16="http://schemas.microsoft.com/office/drawing/2014/main" id="{E501A0CE-39E8-AB76-9B14-8CD72BE5F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1134" y="1825738"/>
            <a:ext cx="3233708" cy="4491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009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1200329"/>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3. Do </a:t>
            </a:r>
            <a:r>
              <a:rPr lang="en-US" sz="1800" b="1" i="0" u="sng" strike="noStrike" baseline="0" dirty="0">
                <a:latin typeface="Calibri" panose="020F0502020204030204" pitchFamily="34" charset="0"/>
              </a:rPr>
              <a:t>ONE</a:t>
            </a:r>
            <a:r>
              <a:rPr lang="en-US" sz="1800" b="0" i="0" u="none" strike="noStrike" baseline="0" dirty="0">
                <a:latin typeface="Calibri" panose="020F0502020204030204" pitchFamily="34" charset="0"/>
              </a:rPr>
              <a:t> of the following; then discuss modern particle physics with your counselor:</a:t>
            </a:r>
            <a:br>
              <a:rPr lang="en-US" sz="1800" b="0" i="0" u="none" strike="noStrike" baseline="0" dirty="0">
                <a:latin typeface="Calibri" panose="020F0502020204030204" pitchFamily="34" charset="0"/>
              </a:rPr>
            </a:br>
            <a:br>
              <a:rPr lang="en-US" sz="1800" b="0" i="0" u="none" strike="noStrike" baseline="0" dirty="0">
                <a:latin typeface="Calibri" panose="020F0502020204030204" pitchFamily="34" charset="0"/>
              </a:rPr>
            </a:br>
            <a:r>
              <a:rPr lang="en-US" sz="1800" b="0" i="0" u="none" strike="noStrike" baseline="0" dirty="0">
                <a:latin typeface="Calibri" panose="020F0502020204030204" pitchFamily="34" charset="0"/>
              </a:rPr>
              <a:t>3b. List </a:t>
            </a:r>
            <a:r>
              <a:rPr lang="en-US" sz="1800" b="1" i="0" u="sng" strike="noStrike" baseline="0" dirty="0">
                <a:latin typeface="Calibri" panose="020F0502020204030204" pitchFamily="34" charset="0"/>
              </a:rPr>
              <a:t>three particle accelerators </a:t>
            </a:r>
            <a:r>
              <a:rPr lang="en-US" sz="1800" b="0" i="0" u="none" strike="noStrike" baseline="0" dirty="0">
                <a:latin typeface="Calibri" panose="020F0502020204030204" pitchFamily="34" charset="0"/>
              </a:rPr>
              <a:t>and describe several experiments that each accelerator performs, including</a:t>
            </a:r>
          </a:p>
          <a:p>
            <a:pPr algn="l"/>
            <a:r>
              <a:rPr lang="en-US" sz="1800" b="0" i="0" u="none" strike="noStrike" baseline="0" dirty="0">
                <a:latin typeface="Calibri" panose="020F0502020204030204" pitchFamily="34" charset="0"/>
              </a:rPr>
              <a:t>basic science and practical applications.</a:t>
            </a:r>
            <a:endParaRPr lang="en-US" dirty="0"/>
          </a:p>
        </p:txBody>
      </p:sp>
      <p:sp>
        <p:nvSpPr>
          <p:cNvPr id="4" name="TextBox 3">
            <a:extLst>
              <a:ext uri="{FF2B5EF4-FFF2-40B4-BE49-F238E27FC236}">
                <a16:creationId xmlns:a16="http://schemas.microsoft.com/office/drawing/2014/main" id="{B2B1A7D2-EFF9-373B-BE7F-F3B9CD8413F1}"/>
              </a:ext>
            </a:extLst>
          </p:cNvPr>
          <p:cNvSpPr txBox="1"/>
          <p:nvPr/>
        </p:nvSpPr>
        <p:spPr>
          <a:xfrm>
            <a:off x="597158" y="2198194"/>
            <a:ext cx="8377284" cy="4524315"/>
          </a:xfrm>
          <a:prstGeom prst="rect">
            <a:avLst/>
          </a:prstGeom>
          <a:noFill/>
        </p:spPr>
        <p:txBody>
          <a:bodyPr wrap="square" rtlCol="0">
            <a:spAutoFit/>
          </a:bodyPr>
          <a:lstStyle/>
          <a:p>
            <a:r>
              <a:rPr lang="en-US" b="1" dirty="0"/>
              <a:t>The Spallation Neutron Source (SNS), (</a:t>
            </a:r>
            <a:r>
              <a:rPr lang="en-US" b="1" dirty="0">
                <a:hlinkClick r:id="rId2"/>
              </a:rPr>
              <a:t>https://neutrons.ornl.gov/</a:t>
            </a:r>
            <a:r>
              <a:rPr lang="en-US" b="1" dirty="0"/>
              <a:t>) </a:t>
            </a:r>
            <a:r>
              <a:rPr lang="en-US" dirty="0"/>
              <a:t>is an accelerator-based neutron source facility in the U.S. that provides the most intense pulsed neutron beams in the world for scientific research and industrial development. Each year, this facility hosts hundreds of researchers from universities, national laboratories, and industry, who conduct basic and applied research and technology development using neutrons. SNS is part of Oak Ridge National Laboratory, which is managed by UT-Battelle for the United States Department of Energy (DOE). SNS is a DOE Office of Science user facility, and it is open to scientists and researchers from all over the world.</a:t>
            </a:r>
          </a:p>
          <a:p>
            <a:endParaRPr lang="en-US" dirty="0"/>
          </a:p>
          <a:p>
            <a:r>
              <a:rPr lang="en-US" dirty="0"/>
              <a:t>Neutron scattering allows scientists to count scattered neutrons, measure their energies and the angles at which they scatter, and map their final positions. This information can reveal the molecular and magnetic structure and behavior of materials, such as high-temperature superconductors, polymers, metals, and biological samples. In addition to studies focused on fundamental physics, neutron scattering research has applications in structural biology and biotechnology, magnetism and superconductivity, chemical and engineering materials, nanotechnology, complex fluids, and others.</a:t>
            </a:r>
          </a:p>
        </p:txBody>
      </p:sp>
      <p:pic>
        <p:nvPicPr>
          <p:cNvPr id="3074" name="Picture 2" descr="undefined">
            <a:extLst>
              <a:ext uri="{FF2B5EF4-FFF2-40B4-BE49-F238E27FC236}">
                <a16:creationId xmlns:a16="http://schemas.microsoft.com/office/drawing/2014/main" id="{1C66C16B-31A2-14C2-A7AA-E3D19AA20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4442" y="1725677"/>
            <a:ext cx="2685951" cy="19840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AE7B8D2-F3F3-E180-66D0-1BB1EAF75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8479" y="4311649"/>
            <a:ext cx="2810736" cy="1871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876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1200329"/>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3. Do </a:t>
            </a:r>
            <a:r>
              <a:rPr lang="en-US" sz="1800" b="1" i="0" u="sng" strike="noStrike" baseline="0" dirty="0">
                <a:latin typeface="Calibri" panose="020F0502020204030204" pitchFamily="34" charset="0"/>
              </a:rPr>
              <a:t>ONE</a:t>
            </a:r>
            <a:r>
              <a:rPr lang="en-US" sz="1800" b="0" i="0" u="none" strike="noStrike" baseline="0" dirty="0">
                <a:latin typeface="Calibri" panose="020F0502020204030204" pitchFamily="34" charset="0"/>
              </a:rPr>
              <a:t> of the following; then discuss modern particle physics with your counselor:</a:t>
            </a:r>
            <a:br>
              <a:rPr lang="en-US" sz="1800" b="0" i="0" u="none" strike="noStrike" baseline="0" dirty="0">
                <a:latin typeface="Calibri" panose="020F0502020204030204" pitchFamily="34" charset="0"/>
              </a:rPr>
            </a:br>
            <a:br>
              <a:rPr lang="en-US" sz="1800" b="0" i="0" u="none" strike="noStrike" baseline="0" dirty="0">
                <a:latin typeface="Calibri" panose="020F0502020204030204" pitchFamily="34" charset="0"/>
              </a:rPr>
            </a:br>
            <a:r>
              <a:rPr lang="en-US" sz="1800" b="0" i="0" u="none" strike="noStrike" baseline="0" dirty="0">
                <a:latin typeface="Calibri" panose="020F0502020204030204" pitchFamily="34" charset="0"/>
              </a:rPr>
              <a:t>3b. List </a:t>
            </a:r>
            <a:r>
              <a:rPr lang="en-US" sz="1800" b="1" i="0" u="none" strike="noStrike" baseline="0" dirty="0">
                <a:latin typeface="Calibri" panose="020F0502020204030204" pitchFamily="34" charset="0"/>
              </a:rPr>
              <a:t>three particle accelerators </a:t>
            </a:r>
            <a:r>
              <a:rPr lang="en-US" sz="1800" b="0" i="0" u="none" strike="noStrike" baseline="0" dirty="0">
                <a:latin typeface="Calibri" panose="020F0502020204030204" pitchFamily="34" charset="0"/>
              </a:rPr>
              <a:t>and describe several experiments that each accelerator performs, including</a:t>
            </a:r>
          </a:p>
          <a:p>
            <a:pPr algn="l"/>
            <a:r>
              <a:rPr lang="en-US" sz="1800" b="0" i="0" u="none" strike="noStrike" baseline="0" dirty="0">
                <a:latin typeface="Calibri" panose="020F0502020204030204" pitchFamily="34" charset="0"/>
              </a:rPr>
              <a:t>basic science and practical applications.</a:t>
            </a:r>
            <a:endParaRPr lang="en-US" dirty="0"/>
          </a:p>
        </p:txBody>
      </p:sp>
      <p:sp>
        <p:nvSpPr>
          <p:cNvPr id="3" name="TextBox 2">
            <a:extLst>
              <a:ext uri="{FF2B5EF4-FFF2-40B4-BE49-F238E27FC236}">
                <a16:creationId xmlns:a16="http://schemas.microsoft.com/office/drawing/2014/main" id="{9B1259C4-7D93-317E-D1C3-479C82105112}"/>
              </a:ext>
            </a:extLst>
          </p:cNvPr>
          <p:cNvSpPr txBox="1"/>
          <p:nvPr/>
        </p:nvSpPr>
        <p:spPr>
          <a:xfrm>
            <a:off x="597159" y="2313251"/>
            <a:ext cx="4422958" cy="4278094"/>
          </a:xfrm>
          <a:prstGeom prst="rect">
            <a:avLst/>
          </a:prstGeom>
          <a:noFill/>
        </p:spPr>
        <p:txBody>
          <a:bodyPr wrap="square" rtlCol="0">
            <a:spAutoFit/>
          </a:bodyPr>
          <a:lstStyle/>
          <a:p>
            <a:r>
              <a:rPr lang="en-US" sz="1600" b="1" dirty="0"/>
              <a:t>INSPIRE (</a:t>
            </a:r>
            <a:r>
              <a:rPr lang="en-US" sz="1600" b="1" dirty="0">
                <a:hlinkClick r:id="rId2"/>
              </a:rPr>
              <a:t>http://inspirehep.net/</a:t>
            </a:r>
            <a:r>
              <a:rPr lang="en-US" sz="1600" b="1" dirty="0"/>
              <a:t>) </a:t>
            </a:r>
            <a:r>
              <a:rPr lang="en-US" sz="1600" dirty="0"/>
              <a:t>is a trusted community hub that helps researchers to share and find accurate scholarly information in high energy physics.</a:t>
            </a:r>
          </a:p>
          <a:p>
            <a:endParaRPr lang="en-US" sz="1600" dirty="0"/>
          </a:p>
          <a:p>
            <a:r>
              <a:rPr lang="en-US" sz="1600" dirty="0"/>
              <a:t>It serves as a one-stop information platform for HEP community, comprising 8 interlinked databases on literature, conferences, institutions, journals, researchers, experiments, jobs and data. Run in collaboration by CERN, DESY, Fermilab, IHEP, IN2P3, and SLAC, it has been serving the scientific community for almost 50 years. Previously known as SPIRES, it was the first website outside Europe and the first database on the web. Close interaction with the user community and with </a:t>
            </a:r>
            <a:r>
              <a:rPr lang="en-US" sz="1600" dirty="0" err="1"/>
              <a:t>arXiv</a:t>
            </a:r>
            <a:r>
              <a:rPr lang="en-US" sz="1600" dirty="0"/>
              <a:t>, ADS, </a:t>
            </a:r>
            <a:r>
              <a:rPr lang="en-US" sz="1600" dirty="0" err="1"/>
              <a:t>HEPData</a:t>
            </a:r>
            <a:r>
              <a:rPr lang="en-US" sz="1600" dirty="0"/>
              <a:t>, ORCID, PDG and publishers is the backbone of INSPIRE’s evolution.</a:t>
            </a:r>
          </a:p>
        </p:txBody>
      </p:sp>
      <p:pic>
        <p:nvPicPr>
          <p:cNvPr id="7" name="Picture 6">
            <a:extLst>
              <a:ext uri="{FF2B5EF4-FFF2-40B4-BE49-F238E27FC236}">
                <a16:creationId xmlns:a16="http://schemas.microsoft.com/office/drawing/2014/main" id="{0045167E-991B-2BBF-BD34-097008F239EC}"/>
              </a:ext>
            </a:extLst>
          </p:cNvPr>
          <p:cNvPicPr>
            <a:picLocks noChangeAspect="1"/>
          </p:cNvPicPr>
          <p:nvPr/>
        </p:nvPicPr>
        <p:blipFill>
          <a:blip r:embed="rId3"/>
          <a:stretch>
            <a:fillRect/>
          </a:stretch>
        </p:blipFill>
        <p:spPr>
          <a:xfrm>
            <a:off x="5185471" y="2513085"/>
            <a:ext cx="6816785" cy="3622365"/>
          </a:xfrm>
          <a:prstGeom prst="rect">
            <a:avLst/>
          </a:prstGeom>
        </p:spPr>
      </p:pic>
    </p:spTree>
    <p:extLst>
      <p:ext uri="{BB962C8B-B14F-4D97-AF65-F5344CB8AC3E}">
        <p14:creationId xmlns:p14="http://schemas.microsoft.com/office/powerpoint/2010/main" val="2159673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369332"/>
          </a:xfrm>
          <a:prstGeom prst="rect">
            <a:avLst/>
          </a:prstGeom>
          <a:noFill/>
        </p:spPr>
        <p:txBody>
          <a:bodyPr wrap="square" rtlCol="0">
            <a:spAutoFit/>
          </a:bodyPr>
          <a:lstStyle/>
          <a:p>
            <a:r>
              <a:rPr lang="en-US"/>
              <a:t>1a. Explain radiation and the difference between </a:t>
            </a:r>
            <a:r>
              <a:rPr lang="en-US" b="1"/>
              <a:t>ionizing</a:t>
            </a:r>
            <a:r>
              <a:rPr lang="en-US"/>
              <a:t> and non-ionizing radiation.</a:t>
            </a:r>
            <a:endParaRPr lang="en-US" dirty="0"/>
          </a:p>
        </p:txBody>
      </p:sp>
      <p:sp>
        <p:nvSpPr>
          <p:cNvPr id="3" name="TextBox 2">
            <a:extLst>
              <a:ext uri="{FF2B5EF4-FFF2-40B4-BE49-F238E27FC236}">
                <a16:creationId xmlns:a16="http://schemas.microsoft.com/office/drawing/2014/main" id="{4F3BB884-3407-3197-0AD5-0DF9E10ABF22}"/>
              </a:ext>
            </a:extLst>
          </p:cNvPr>
          <p:cNvSpPr txBox="1"/>
          <p:nvPr/>
        </p:nvSpPr>
        <p:spPr>
          <a:xfrm>
            <a:off x="597159" y="1580519"/>
            <a:ext cx="11271874" cy="2308324"/>
          </a:xfrm>
          <a:prstGeom prst="rect">
            <a:avLst/>
          </a:prstGeom>
          <a:noFill/>
        </p:spPr>
        <p:txBody>
          <a:bodyPr wrap="square" rtlCol="0">
            <a:spAutoFit/>
          </a:bodyPr>
          <a:lstStyle/>
          <a:p>
            <a:r>
              <a:rPr lang="en-US" b="1" dirty="0"/>
              <a:t>Ionizing</a:t>
            </a:r>
            <a:r>
              <a:rPr lang="en-US" dirty="0"/>
              <a:t> radiation is a form of energy that acts by </a:t>
            </a:r>
            <a:r>
              <a:rPr lang="en-US" b="1" dirty="0"/>
              <a:t>removing electrons from atoms </a:t>
            </a:r>
            <a:r>
              <a:rPr lang="en-US" dirty="0"/>
              <a:t>and molecules of materials that include air, water, and living tissue. Ionizing radiation can travel unseen and pass through these materials.</a:t>
            </a:r>
          </a:p>
          <a:p>
            <a:br>
              <a:rPr lang="en-US" dirty="0"/>
            </a:br>
            <a:r>
              <a:rPr lang="en-US" dirty="0"/>
              <a:t>A familiar example of </a:t>
            </a:r>
            <a:r>
              <a:rPr lang="en-US" b="1" dirty="0"/>
              <a:t>ionizing radiation </a:t>
            </a:r>
            <a:r>
              <a:rPr lang="en-US" dirty="0"/>
              <a:t>is that of x-rays, which can penetrate our body and reveal pictures of our bones. We say that x-rays are “ionizing,” meaning that they have the unique capability to remove electrons from atoms and molecules in the matter through which they pass. Ionizing activity can alter molecules within the cells of our body. That action may cause eventual harm (such as cancer). Intense exposures to ionizing radiation may produce skin or tissue damage.</a:t>
            </a:r>
          </a:p>
        </p:txBody>
      </p:sp>
      <p:pic>
        <p:nvPicPr>
          <p:cNvPr id="2050" name="Picture 2" descr="Male And Female Skeletons Stock Illustration - Download Image Now - Human  Skeleton, X-ray Image, Cartoon - iStock">
            <a:extLst>
              <a:ext uri="{FF2B5EF4-FFF2-40B4-BE49-F238E27FC236}">
                <a16:creationId xmlns:a16="http://schemas.microsoft.com/office/drawing/2014/main" id="{9A5C5D60-CD56-3C14-3E3A-0EA7DFD83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0550" y="3794400"/>
            <a:ext cx="2729250" cy="27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080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lass bottle with a metal stick&#10;&#10;Description automatically generated">
            <a:extLst>
              <a:ext uri="{FF2B5EF4-FFF2-40B4-BE49-F238E27FC236}">
                <a16:creationId xmlns:a16="http://schemas.microsoft.com/office/drawing/2014/main" id="{48937A68-A058-3EB7-9F6C-96DDAC2E1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9271" y="1676737"/>
            <a:ext cx="2688699" cy="1752263"/>
          </a:xfrm>
          <a:prstGeom prst="rect">
            <a:avLst/>
          </a:prstGeom>
        </p:spPr>
      </p:pic>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1200329"/>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4. Do </a:t>
            </a:r>
            <a:r>
              <a:rPr lang="en-US" sz="1800" b="1" i="0" u="none" strike="noStrike" baseline="0" dirty="0">
                <a:latin typeface="Calibri" panose="020F0502020204030204" pitchFamily="34" charset="0"/>
              </a:rPr>
              <a:t>TWO of the following</a:t>
            </a:r>
            <a:r>
              <a:rPr lang="en-US" sz="1800" b="0" i="0" u="none" strike="noStrike" baseline="0" dirty="0">
                <a:latin typeface="Calibri" panose="020F0502020204030204" pitchFamily="34" charset="0"/>
              </a:rPr>
              <a:t>; then discuss with your counselor:</a:t>
            </a:r>
          </a:p>
          <a:p>
            <a:pPr algn="l"/>
            <a:endParaRPr lang="en-US" dirty="0">
              <a:latin typeface="Calibri" panose="020F0502020204030204" pitchFamily="34" charset="0"/>
            </a:endParaRPr>
          </a:p>
          <a:p>
            <a:pPr algn="l"/>
            <a:r>
              <a:rPr lang="en-US" dirty="0"/>
              <a:t>4a. Build an electroscope. Show how it works. Place a radiation source inside and explain the effect it causes.</a:t>
            </a:r>
            <a:r>
              <a:rPr lang="en-US" sz="1800" b="0" i="1" u="none" strike="noStrike" baseline="0" dirty="0">
                <a:latin typeface="Calibri" panose="020F0502020204030204" pitchFamily="34" charset="0"/>
              </a:rPr>
              <a:t> </a:t>
            </a:r>
            <a:br>
              <a:rPr lang="en-US" sz="1800" b="0" i="1" u="none" strike="noStrike" baseline="0" dirty="0">
                <a:latin typeface="Calibri" panose="020F0502020204030204" pitchFamily="34" charset="0"/>
              </a:rPr>
            </a:br>
            <a:r>
              <a:rPr lang="en-US" sz="1800" b="0" i="1" u="none" strike="noStrike" baseline="0" dirty="0">
                <a:latin typeface="Calibri" panose="020F0502020204030204" pitchFamily="34" charset="0"/>
              </a:rPr>
              <a:t>(If you chose this requirement, it must be completed outside of class.)</a:t>
            </a:r>
            <a:endParaRPr lang="en-US" dirty="0"/>
          </a:p>
        </p:txBody>
      </p:sp>
      <p:sp>
        <p:nvSpPr>
          <p:cNvPr id="3" name="TextBox 2">
            <a:extLst>
              <a:ext uri="{FF2B5EF4-FFF2-40B4-BE49-F238E27FC236}">
                <a16:creationId xmlns:a16="http://schemas.microsoft.com/office/drawing/2014/main" id="{D0C189E2-3078-8D2C-4797-DEC49D5BE977}"/>
              </a:ext>
            </a:extLst>
          </p:cNvPr>
          <p:cNvSpPr txBox="1"/>
          <p:nvPr/>
        </p:nvSpPr>
        <p:spPr>
          <a:xfrm>
            <a:off x="597158" y="2052859"/>
            <a:ext cx="7160103" cy="4832092"/>
          </a:xfrm>
          <a:prstGeom prst="rect">
            <a:avLst/>
          </a:prstGeom>
          <a:noFill/>
        </p:spPr>
        <p:txBody>
          <a:bodyPr wrap="square" rtlCol="0">
            <a:spAutoFit/>
          </a:bodyPr>
          <a:lstStyle/>
          <a:p>
            <a:r>
              <a:rPr lang="en-US" b="1" i="0" dirty="0">
                <a:solidFill>
                  <a:srgbClr val="202124"/>
                </a:solidFill>
                <a:effectLst/>
                <a:latin typeface="Google Sans"/>
              </a:rPr>
              <a:t>Electroscope</a:t>
            </a:r>
            <a:r>
              <a:rPr lang="en-US" b="0" i="0" dirty="0">
                <a:solidFill>
                  <a:srgbClr val="202124"/>
                </a:solidFill>
                <a:effectLst/>
                <a:latin typeface="Google Sans"/>
              </a:rPr>
              <a:t>, </a:t>
            </a:r>
            <a:r>
              <a:rPr lang="en-US" b="0" i="0" dirty="0">
                <a:solidFill>
                  <a:srgbClr val="040C28"/>
                </a:solidFill>
                <a:effectLst/>
                <a:latin typeface="Google Sans"/>
              </a:rPr>
              <a:t>instrument for detecting the presence of an electric charge or of ionizing radiation</a:t>
            </a:r>
            <a:r>
              <a:rPr lang="en-US" b="0" i="0" dirty="0">
                <a:solidFill>
                  <a:srgbClr val="202124"/>
                </a:solidFill>
                <a:effectLst/>
                <a:latin typeface="Google Sans"/>
              </a:rPr>
              <a:t>, usually consisting of a pair of thin gold leaves suspended from an electrical conductor that leads to the outside of an insulating container.</a:t>
            </a:r>
          </a:p>
          <a:p>
            <a:endParaRPr lang="en-US" dirty="0">
              <a:solidFill>
                <a:srgbClr val="202124"/>
              </a:solidFill>
              <a:latin typeface="Google Sans"/>
            </a:endParaRPr>
          </a:p>
          <a:p>
            <a:r>
              <a:rPr lang="en-US" b="0" i="0" dirty="0">
                <a:solidFill>
                  <a:srgbClr val="4D5156"/>
                </a:solidFill>
                <a:effectLst/>
                <a:latin typeface="Google Sans"/>
              </a:rPr>
              <a:t>The primary function of the electroscope has always been to demonstrate various electrostatic phenomena, e.g., conduction and induction of electric charges. Nevertheless, </a:t>
            </a:r>
            <a:r>
              <a:rPr lang="en-US" b="0" i="0" dirty="0">
                <a:solidFill>
                  <a:srgbClr val="040C28"/>
                </a:solidFill>
                <a:effectLst/>
                <a:latin typeface="Google Sans"/>
              </a:rPr>
              <a:t>the electroscope has played a significant role in the measurement of radiation and radioactive substances</a:t>
            </a:r>
            <a:r>
              <a:rPr lang="en-US" b="0" i="0" dirty="0">
                <a:solidFill>
                  <a:srgbClr val="4D5156"/>
                </a:solidFill>
                <a:effectLst/>
                <a:latin typeface="Google Sans"/>
              </a:rPr>
              <a:t>.</a:t>
            </a:r>
          </a:p>
          <a:p>
            <a:endParaRPr lang="en-US" dirty="0">
              <a:solidFill>
                <a:srgbClr val="4D5156"/>
              </a:solidFill>
              <a:latin typeface="Google Sans"/>
            </a:endParaRPr>
          </a:p>
          <a:p>
            <a:r>
              <a:rPr lang="en-US" b="0" i="0" dirty="0">
                <a:solidFill>
                  <a:srgbClr val="4D5156"/>
                </a:solidFill>
                <a:effectLst/>
                <a:latin typeface="Google Sans"/>
              </a:rPr>
              <a:t>Build your own electroscope with </a:t>
            </a:r>
            <a:r>
              <a:rPr lang="en-US" b="0" i="0" dirty="0">
                <a:solidFill>
                  <a:srgbClr val="040C28"/>
                </a:solidFill>
                <a:effectLst/>
                <a:latin typeface="Google Sans"/>
              </a:rPr>
              <a:t>copper wire, aluminum foil, a plastic straw, a cardboard lid, and a glass jar</a:t>
            </a:r>
            <a:r>
              <a:rPr lang="en-US" b="0" i="0" dirty="0">
                <a:solidFill>
                  <a:srgbClr val="4D5156"/>
                </a:solidFill>
                <a:effectLst/>
                <a:latin typeface="Google Sans"/>
              </a:rPr>
              <a:t>. Rub a piece of </a:t>
            </a:r>
            <a:r>
              <a:rPr lang="en-US" b="0" i="0" dirty="0" err="1">
                <a:solidFill>
                  <a:srgbClr val="4D5156"/>
                </a:solidFill>
                <a:effectLst/>
                <a:latin typeface="Google Sans"/>
              </a:rPr>
              <a:t>styrofoam</a:t>
            </a:r>
            <a:r>
              <a:rPr lang="en-US" b="0" i="0" dirty="0">
                <a:solidFill>
                  <a:srgbClr val="4D5156"/>
                </a:solidFill>
                <a:effectLst/>
                <a:latin typeface="Google Sans"/>
              </a:rPr>
              <a:t> with wool to charge it with static electricity. Hold the charged </a:t>
            </a:r>
            <a:r>
              <a:rPr lang="en-US" b="0" i="0" dirty="0" err="1">
                <a:solidFill>
                  <a:srgbClr val="4D5156"/>
                </a:solidFill>
                <a:effectLst/>
                <a:latin typeface="Google Sans"/>
              </a:rPr>
              <a:t>styrofoam</a:t>
            </a:r>
            <a:r>
              <a:rPr lang="en-US" b="0" i="0" dirty="0">
                <a:solidFill>
                  <a:srgbClr val="4D5156"/>
                </a:solidFill>
                <a:effectLst/>
                <a:latin typeface="Google Sans"/>
              </a:rPr>
              <a:t> up to the coiled wire and watch the aluminum leaves separate.</a:t>
            </a:r>
          </a:p>
          <a:p>
            <a:endParaRPr lang="en-US" dirty="0">
              <a:solidFill>
                <a:srgbClr val="4D5156"/>
              </a:solidFill>
              <a:latin typeface="Google Sans"/>
            </a:endParaRPr>
          </a:p>
          <a:p>
            <a:r>
              <a:rPr lang="en-US" sz="2000" b="1" i="0" dirty="0">
                <a:solidFill>
                  <a:srgbClr val="202124"/>
                </a:solidFill>
                <a:effectLst/>
                <a:latin typeface="Google Sans"/>
                <a:hlinkClick r:id="rId3"/>
              </a:rPr>
              <a:t>https://www.wikihow.com/Make-an-Electroscope</a:t>
            </a:r>
            <a:r>
              <a:rPr lang="en-US" sz="2000" b="1" i="0" dirty="0">
                <a:solidFill>
                  <a:srgbClr val="4D5156"/>
                </a:solidFill>
                <a:effectLst/>
                <a:latin typeface="Google Sans"/>
              </a:rPr>
              <a:t> </a:t>
            </a:r>
            <a:endParaRPr lang="en-US" sz="2000" b="1" i="0" dirty="0">
              <a:solidFill>
                <a:srgbClr val="202124"/>
              </a:solidFill>
              <a:effectLst/>
              <a:latin typeface="Google Sans"/>
            </a:endParaRPr>
          </a:p>
          <a:p>
            <a:endParaRPr lang="en-US" dirty="0"/>
          </a:p>
        </p:txBody>
      </p:sp>
      <p:pic>
        <p:nvPicPr>
          <p:cNvPr id="5124" name="Picture 4">
            <a:extLst>
              <a:ext uri="{FF2B5EF4-FFF2-40B4-BE49-F238E27FC236}">
                <a16:creationId xmlns:a16="http://schemas.microsoft.com/office/drawing/2014/main" id="{C5A46116-A935-8C20-60D7-BAD2ACCCA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17" y="3657898"/>
            <a:ext cx="3762167" cy="282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671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1200329"/>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4. Do </a:t>
            </a:r>
            <a:r>
              <a:rPr lang="en-US" sz="1800" b="1" i="0" u="none" strike="noStrike" baseline="0" dirty="0">
                <a:latin typeface="Calibri" panose="020F0502020204030204" pitchFamily="34" charset="0"/>
              </a:rPr>
              <a:t>TWO of the following</a:t>
            </a:r>
            <a:r>
              <a:rPr lang="en-US" sz="1800" b="0" i="0" u="none" strike="noStrike" baseline="0" dirty="0">
                <a:latin typeface="Calibri" panose="020F0502020204030204" pitchFamily="34" charset="0"/>
              </a:rPr>
              <a:t>; then discuss with your counselor:</a:t>
            </a:r>
          </a:p>
          <a:p>
            <a:pPr algn="l"/>
            <a:endParaRPr lang="en-US" dirty="0">
              <a:latin typeface="Calibri" panose="020F0502020204030204" pitchFamily="34" charset="0"/>
            </a:endParaRPr>
          </a:p>
          <a:p>
            <a:pPr algn="l"/>
            <a:r>
              <a:rPr lang="en-US" dirty="0"/>
              <a:t>4b. Make a cloud chamber. Show how it can be used to see the tracks caused by radiation. Explain what is happening. </a:t>
            </a:r>
            <a:r>
              <a:rPr lang="en-US" sz="1800" b="0" i="1" u="none" strike="noStrike" baseline="0" dirty="0">
                <a:latin typeface="Calibri" panose="020F0502020204030204" pitchFamily="34" charset="0"/>
              </a:rPr>
              <a:t>(If you chose this requirement, it must be completed outside of class.)</a:t>
            </a:r>
            <a:endParaRPr lang="en-US" dirty="0"/>
          </a:p>
        </p:txBody>
      </p:sp>
      <p:sp>
        <p:nvSpPr>
          <p:cNvPr id="3" name="TextBox 2">
            <a:extLst>
              <a:ext uri="{FF2B5EF4-FFF2-40B4-BE49-F238E27FC236}">
                <a16:creationId xmlns:a16="http://schemas.microsoft.com/office/drawing/2014/main" id="{D27A6B64-826B-DA60-03B2-C4999AA69B26}"/>
              </a:ext>
            </a:extLst>
          </p:cNvPr>
          <p:cNvSpPr txBox="1"/>
          <p:nvPr/>
        </p:nvSpPr>
        <p:spPr>
          <a:xfrm>
            <a:off x="597158" y="2325362"/>
            <a:ext cx="7666426" cy="4308872"/>
          </a:xfrm>
          <a:prstGeom prst="rect">
            <a:avLst/>
          </a:prstGeom>
          <a:noFill/>
        </p:spPr>
        <p:txBody>
          <a:bodyPr wrap="square" rtlCol="0">
            <a:spAutoFit/>
          </a:bodyPr>
          <a:lstStyle/>
          <a:p>
            <a:r>
              <a:rPr lang="en-US" dirty="0"/>
              <a:t>A cloud chamber is an enclosure containing a supersaturated vapor of water or alcohol. Radiation entering the chamber causes ionization, and these ions act as condensation loci around which tiny clouds are formed because the vapors are near a point of condensation.</a:t>
            </a:r>
            <a:br>
              <a:rPr lang="en-US" dirty="0"/>
            </a:br>
            <a:br>
              <a:rPr lang="en-US" dirty="0"/>
            </a:br>
            <a:r>
              <a:rPr lang="en-US" dirty="0"/>
              <a:t>The cloud chamber is one of the oldest particle detectors used for the observation of ionizing radiation. It was created by the Scottish physicist Charles Thomson Rees Wilson (1869-1959), who built the first fully operational cloud chamber as early as in 1911.  </a:t>
            </a:r>
          </a:p>
          <a:p>
            <a:endParaRPr lang="en-US" dirty="0"/>
          </a:p>
          <a:p>
            <a:r>
              <a:rPr lang="en-US" dirty="0"/>
              <a:t>How to build your own cloud chamber:</a:t>
            </a:r>
          </a:p>
          <a:p>
            <a:endParaRPr lang="en-US" dirty="0"/>
          </a:p>
          <a:p>
            <a:r>
              <a:rPr lang="en-US" sz="2000" dirty="0">
                <a:hlinkClick r:id="rId2"/>
              </a:rPr>
              <a:t>https://home.cern/news/news/experiments/how-make-your-own-cloud-chamber</a:t>
            </a:r>
            <a:endParaRPr lang="en-US" sz="2000" dirty="0"/>
          </a:p>
          <a:p>
            <a:endParaRPr lang="en-US" dirty="0"/>
          </a:p>
        </p:txBody>
      </p:sp>
      <p:pic>
        <p:nvPicPr>
          <p:cNvPr id="4" name="Picture 3">
            <a:extLst>
              <a:ext uri="{FF2B5EF4-FFF2-40B4-BE49-F238E27FC236}">
                <a16:creationId xmlns:a16="http://schemas.microsoft.com/office/drawing/2014/main" id="{A417BF1C-64AC-9655-E1B7-D9843A23CD67}"/>
              </a:ext>
            </a:extLst>
          </p:cNvPr>
          <p:cNvPicPr>
            <a:picLocks noChangeAspect="1"/>
          </p:cNvPicPr>
          <p:nvPr/>
        </p:nvPicPr>
        <p:blipFill>
          <a:blip r:embed="rId3"/>
          <a:stretch>
            <a:fillRect/>
          </a:stretch>
        </p:blipFill>
        <p:spPr>
          <a:xfrm>
            <a:off x="8398684" y="2326160"/>
            <a:ext cx="3414230" cy="2874595"/>
          </a:xfrm>
          <a:prstGeom prst="rect">
            <a:avLst/>
          </a:prstGeom>
        </p:spPr>
      </p:pic>
    </p:spTree>
    <p:extLst>
      <p:ext uri="{BB962C8B-B14F-4D97-AF65-F5344CB8AC3E}">
        <p14:creationId xmlns:p14="http://schemas.microsoft.com/office/powerpoint/2010/main" val="2383812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923330"/>
          </a:xfrm>
          <a:prstGeom prst="rect">
            <a:avLst/>
          </a:prstGeom>
          <a:noFill/>
        </p:spPr>
        <p:txBody>
          <a:bodyPr wrap="square" rtlCol="0">
            <a:spAutoFit/>
          </a:bodyPr>
          <a:lstStyle/>
          <a:p>
            <a:r>
              <a:rPr lang="en-US" sz="1800" b="0" i="0" u="none" strike="noStrike" baseline="0" dirty="0">
                <a:latin typeface="Calibri" panose="020F0502020204030204" pitchFamily="34" charset="0"/>
              </a:rPr>
              <a:t>4. Do </a:t>
            </a:r>
            <a:r>
              <a:rPr lang="en-US" sz="1800" b="1" i="0" u="none" strike="noStrike" baseline="0" dirty="0">
                <a:latin typeface="Calibri" panose="020F0502020204030204" pitchFamily="34" charset="0"/>
              </a:rPr>
              <a:t>TWO of the following</a:t>
            </a:r>
            <a:r>
              <a:rPr lang="en-US" sz="1800" b="0" i="0" u="none" strike="noStrike" baseline="0" dirty="0">
                <a:latin typeface="Calibri" panose="020F0502020204030204" pitchFamily="34" charset="0"/>
              </a:rPr>
              <a:t>; then discuss with your counselor:</a:t>
            </a:r>
          </a:p>
          <a:p>
            <a:br>
              <a:rPr lang="en-US" sz="1800" b="0" i="0" u="none" strike="noStrike" baseline="0" dirty="0">
                <a:latin typeface="Calibri" panose="020F0502020204030204" pitchFamily="34" charset="0"/>
              </a:rPr>
            </a:br>
            <a:r>
              <a:rPr lang="en-US" sz="1800" b="0" i="0" u="none" strike="noStrike" baseline="0" dirty="0">
                <a:latin typeface="Calibri" panose="020F0502020204030204" pitchFamily="34" charset="0"/>
              </a:rPr>
              <a:t>4c. Perform an experiment demonstrating </a:t>
            </a:r>
            <a:r>
              <a:rPr lang="en-US" sz="1800" b="1" i="0" u="none" strike="noStrike" baseline="0" dirty="0">
                <a:latin typeface="Calibri" panose="020F0502020204030204" pitchFamily="34" charset="0"/>
              </a:rPr>
              <a:t>half-life</a:t>
            </a:r>
            <a:r>
              <a:rPr lang="en-US" sz="1800" b="0" i="0" u="none" strike="noStrike" baseline="0" dirty="0">
                <a:latin typeface="Calibri" panose="020F0502020204030204" pitchFamily="34" charset="0"/>
              </a:rPr>
              <a:t>. Discuss decay chains.</a:t>
            </a:r>
            <a:endParaRPr lang="en-US" dirty="0"/>
          </a:p>
        </p:txBody>
      </p:sp>
      <p:sp>
        <p:nvSpPr>
          <p:cNvPr id="3" name="TextBox 2">
            <a:extLst>
              <a:ext uri="{FF2B5EF4-FFF2-40B4-BE49-F238E27FC236}">
                <a16:creationId xmlns:a16="http://schemas.microsoft.com/office/drawing/2014/main" id="{6D946D87-231C-FB34-1AD8-96AABD54028C}"/>
              </a:ext>
            </a:extLst>
          </p:cNvPr>
          <p:cNvSpPr txBox="1"/>
          <p:nvPr/>
        </p:nvSpPr>
        <p:spPr>
          <a:xfrm>
            <a:off x="647952" y="1949913"/>
            <a:ext cx="6770194" cy="3016210"/>
          </a:xfrm>
          <a:prstGeom prst="rect">
            <a:avLst/>
          </a:prstGeom>
          <a:noFill/>
        </p:spPr>
        <p:txBody>
          <a:bodyPr wrap="square" rtlCol="0">
            <a:spAutoFit/>
          </a:bodyPr>
          <a:lstStyle/>
          <a:p>
            <a:r>
              <a:rPr lang="en-US" b="1" dirty="0"/>
              <a:t>Half-life (symbol </a:t>
            </a:r>
            <a:r>
              <a:rPr lang="en-US" sz="2800" b="1" dirty="0"/>
              <a:t>t½</a:t>
            </a:r>
            <a:r>
              <a:rPr lang="en-US" b="1" dirty="0"/>
              <a:t>) </a:t>
            </a:r>
            <a:r>
              <a:rPr lang="en-US" dirty="0"/>
              <a:t>is the time required for a quantity (of substance) to reduce to half of its initial value. The term is commonly used in nuclear physics to describe how quickly unstable atoms undergo radioactive decay or how long stable atoms survive. </a:t>
            </a:r>
          </a:p>
          <a:p>
            <a:endParaRPr lang="en-US" dirty="0"/>
          </a:p>
          <a:p>
            <a:r>
              <a:rPr lang="en-US" dirty="0"/>
              <a:t>The original term, half-life period, dating to Ernest Rutherford's discovery of the principle in 1907, was shortened to half-life in the early 1950s. Rutherford applied the principle of a radioactive element's half-life in studies of age determination of rocks by measuring the decay period of radium to lead-206. </a:t>
            </a:r>
          </a:p>
        </p:txBody>
      </p:sp>
      <p:pic>
        <p:nvPicPr>
          <p:cNvPr id="7" name="Picture 6">
            <a:extLst>
              <a:ext uri="{FF2B5EF4-FFF2-40B4-BE49-F238E27FC236}">
                <a16:creationId xmlns:a16="http://schemas.microsoft.com/office/drawing/2014/main" id="{0629C7B8-487A-6BFF-55ED-D99F83723528}"/>
              </a:ext>
            </a:extLst>
          </p:cNvPr>
          <p:cNvPicPr>
            <a:picLocks noChangeAspect="1"/>
          </p:cNvPicPr>
          <p:nvPr/>
        </p:nvPicPr>
        <p:blipFill>
          <a:blip r:embed="rId2"/>
          <a:stretch>
            <a:fillRect/>
          </a:stretch>
        </p:blipFill>
        <p:spPr>
          <a:xfrm>
            <a:off x="7671138" y="551754"/>
            <a:ext cx="4334480" cy="5658640"/>
          </a:xfrm>
          <a:prstGeom prst="rect">
            <a:avLst/>
          </a:prstGeom>
        </p:spPr>
      </p:pic>
    </p:spTree>
    <p:extLst>
      <p:ext uri="{BB962C8B-B14F-4D97-AF65-F5344CB8AC3E}">
        <p14:creationId xmlns:p14="http://schemas.microsoft.com/office/powerpoint/2010/main" val="2362564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5022466" cy="1477328"/>
          </a:xfrm>
          <a:prstGeom prst="rect">
            <a:avLst/>
          </a:prstGeom>
          <a:noFill/>
        </p:spPr>
        <p:txBody>
          <a:bodyPr wrap="square" rtlCol="0">
            <a:spAutoFit/>
          </a:bodyPr>
          <a:lstStyle/>
          <a:p>
            <a:r>
              <a:rPr lang="en-US" sz="1800" b="0" i="0" u="none" strike="noStrike" baseline="0" dirty="0">
                <a:latin typeface="Calibri" panose="020F0502020204030204" pitchFamily="34" charset="0"/>
              </a:rPr>
              <a:t>4. Do </a:t>
            </a:r>
            <a:r>
              <a:rPr lang="en-US" sz="1800" b="1" i="0" u="none" strike="noStrike" baseline="0" dirty="0">
                <a:latin typeface="Calibri" panose="020F0502020204030204" pitchFamily="34" charset="0"/>
              </a:rPr>
              <a:t>TWO of the following</a:t>
            </a:r>
            <a:r>
              <a:rPr lang="en-US" sz="1800" b="0" i="0" u="none" strike="noStrike" baseline="0" dirty="0">
                <a:latin typeface="Calibri" panose="020F0502020204030204" pitchFamily="34" charset="0"/>
              </a:rPr>
              <a:t>; then discuss with your counselor:</a:t>
            </a:r>
          </a:p>
          <a:p>
            <a:br>
              <a:rPr lang="en-US" sz="1800" b="0" i="0" u="none" strike="noStrike" baseline="0" dirty="0">
                <a:latin typeface="Calibri" panose="020F0502020204030204" pitchFamily="34" charset="0"/>
              </a:rPr>
            </a:br>
            <a:r>
              <a:rPr lang="en-US" sz="1800" b="0" i="0" u="none" strike="noStrike" baseline="0" dirty="0">
                <a:latin typeface="Calibri" panose="020F0502020204030204" pitchFamily="34" charset="0"/>
              </a:rPr>
              <a:t>4c. Perform an experiment demonstrating half-life. </a:t>
            </a:r>
            <a:r>
              <a:rPr lang="en-US" sz="1800" b="1" i="0" u="none" strike="noStrike" baseline="0" dirty="0">
                <a:latin typeface="Calibri" panose="020F0502020204030204" pitchFamily="34" charset="0"/>
              </a:rPr>
              <a:t>Discuss decay chains</a:t>
            </a:r>
            <a:r>
              <a:rPr lang="en-US" sz="1800" b="0" i="0" u="none" strike="noStrike" baseline="0" dirty="0">
                <a:latin typeface="Calibri" panose="020F0502020204030204" pitchFamily="34" charset="0"/>
              </a:rPr>
              <a:t>.</a:t>
            </a:r>
            <a:endParaRPr lang="en-US" dirty="0"/>
          </a:p>
        </p:txBody>
      </p:sp>
      <p:sp>
        <p:nvSpPr>
          <p:cNvPr id="3" name="TextBox 2">
            <a:extLst>
              <a:ext uri="{FF2B5EF4-FFF2-40B4-BE49-F238E27FC236}">
                <a16:creationId xmlns:a16="http://schemas.microsoft.com/office/drawing/2014/main" id="{6D946D87-231C-FB34-1AD8-96AABD54028C}"/>
              </a:ext>
            </a:extLst>
          </p:cNvPr>
          <p:cNvSpPr txBox="1"/>
          <p:nvPr/>
        </p:nvSpPr>
        <p:spPr>
          <a:xfrm>
            <a:off x="597158" y="2478266"/>
            <a:ext cx="5155690" cy="2585323"/>
          </a:xfrm>
          <a:prstGeom prst="rect">
            <a:avLst/>
          </a:prstGeom>
          <a:noFill/>
        </p:spPr>
        <p:txBody>
          <a:bodyPr wrap="square" rtlCol="0">
            <a:spAutoFit/>
          </a:bodyPr>
          <a:lstStyle/>
          <a:p>
            <a:r>
              <a:rPr lang="en-US" dirty="0"/>
              <a:t>In nuclear science, the </a:t>
            </a:r>
            <a:r>
              <a:rPr lang="en-US" b="1" dirty="0"/>
              <a:t>decay chain </a:t>
            </a:r>
            <a:r>
              <a:rPr lang="en-US" dirty="0"/>
              <a:t>refers to a series of radioactive decays of different radioactive decay products as a sequential series of transformations. It is also known as a "radioactive cascade". The typical radioisotope does not decay directly to a stable state, but rather it decays to another radioisotope. Thus, there is usually a series of decays until the atom has become a stable isotope, meaning that the nucleus of the atom has reached a stable state. </a:t>
            </a:r>
          </a:p>
        </p:txBody>
      </p:sp>
      <p:pic>
        <p:nvPicPr>
          <p:cNvPr id="6" name="Picture 5">
            <a:extLst>
              <a:ext uri="{FF2B5EF4-FFF2-40B4-BE49-F238E27FC236}">
                <a16:creationId xmlns:a16="http://schemas.microsoft.com/office/drawing/2014/main" id="{F73C6589-151F-FCD4-1EF8-D5CB078DB219}"/>
              </a:ext>
            </a:extLst>
          </p:cNvPr>
          <p:cNvPicPr>
            <a:picLocks noChangeAspect="1"/>
          </p:cNvPicPr>
          <p:nvPr/>
        </p:nvPicPr>
        <p:blipFill>
          <a:blip r:embed="rId2"/>
          <a:stretch>
            <a:fillRect/>
          </a:stretch>
        </p:blipFill>
        <p:spPr>
          <a:xfrm>
            <a:off x="6052144" y="0"/>
            <a:ext cx="6139856" cy="6858000"/>
          </a:xfrm>
          <a:prstGeom prst="rect">
            <a:avLst/>
          </a:prstGeom>
        </p:spPr>
      </p:pic>
    </p:spTree>
    <p:extLst>
      <p:ext uri="{BB962C8B-B14F-4D97-AF65-F5344CB8AC3E}">
        <p14:creationId xmlns:p14="http://schemas.microsoft.com/office/powerpoint/2010/main" val="4291198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1754326"/>
          </a:xfrm>
          <a:prstGeom prst="rect">
            <a:avLst/>
          </a:prstGeom>
          <a:noFill/>
        </p:spPr>
        <p:txBody>
          <a:bodyPr wrap="square" rtlCol="0">
            <a:spAutoFit/>
          </a:bodyPr>
          <a:lstStyle/>
          <a:p>
            <a:r>
              <a:rPr lang="en-US" dirty="0">
                <a:latin typeface="Calibri" panose="020F0502020204030204" pitchFamily="34" charset="0"/>
              </a:rPr>
              <a:t>5</a:t>
            </a:r>
            <a:r>
              <a:rPr lang="en-US" sz="1800" b="0" i="0" u="none" strike="noStrike" baseline="0" dirty="0">
                <a:latin typeface="Calibri" panose="020F0502020204030204" pitchFamily="34" charset="0"/>
              </a:rPr>
              <a:t>. Do </a:t>
            </a:r>
            <a:r>
              <a:rPr lang="en-US" sz="1800" b="1" i="0" u="none" strike="noStrike" baseline="0" dirty="0">
                <a:latin typeface="Calibri" panose="020F0502020204030204" pitchFamily="34" charset="0"/>
              </a:rPr>
              <a:t>ONE</a:t>
            </a:r>
            <a:r>
              <a:rPr lang="en-US" sz="1800" b="0" i="0" u="none" strike="noStrike" baseline="0" dirty="0">
                <a:latin typeface="Calibri" panose="020F0502020204030204" pitchFamily="34" charset="0"/>
              </a:rPr>
              <a:t> of the following; then discuss with your counselor the principles of radiation safety:</a:t>
            </a:r>
            <a:br>
              <a:rPr lang="en-US" sz="1800" b="0" i="0" u="none" strike="noStrike" baseline="0" dirty="0">
                <a:latin typeface="Calibri" panose="020F0502020204030204" pitchFamily="34" charset="0"/>
              </a:rPr>
            </a:br>
            <a:br>
              <a:rPr lang="en-US" sz="1800" b="0" i="0" u="none" strike="noStrike" baseline="0" dirty="0">
                <a:latin typeface="Calibri" panose="020F0502020204030204" pitchFamily="34" charset="0"/>
              </a:rPr>
            </a:br>
            <a:r>
              <a:rPr lang="en-US" sz="1800" b="0" i="0" u="none" strike="noStrike" baseline="0" dirty="0">
                <a:latin typeface="Calibri" panose="020F0502020204030204" pitchFamily="34" charset="0"/>
              </a:rPr>
              <a:t>5a. Using a </a:t>
            </a:r>
            <a:r>
              <a:rPr lang="en-US" sz="1800" b="1" i="0" u="none" strike="noStrike" baseline="0" dirty="0">
                <a:latin typeface="Calibri" panose="020F0502020204030204" pitchFamily="34" charset="0"/>
              </a:rPr>
              <a:t>radiation survey meter </a:t>
            </a:r>
            <a:r>
              <a:rPr lang="en-US" sz="1800" b="0" i="0" u="none" strike="noStrike" baseline="0" dirty="0">
                <a:latin typeface="Calibri" panose="020F0502020204030204" pitchFamily="34" charset="0"/>
              </a:rPr>
              <a:t>and a </a:t>
            </a:r>
            <a:r>
              <a:rPr lang="en-US" sz="1800" b="1" i="0" u="none" strike="noStrike" baseline="0" dirty="0">
                <a:latin typeface="Calibri" panose="020F0502020204030204" pitchFamily="34" charset="0"/>
              </a:rPr>
              <a:t>radioactive source</a:t>
            </a:r>
            <a:r>
              <a:rPr lang="en-US" sz="1800" b="0" i="0" u="none" strike="noStrike" baseline="0" dirty="0">
                <a:latin typeface="Calibri" panose="020F0502020204030204" pitchFamily="34" charset="0"/>
              </a:rPr>
              <a:t>, show how the </a:t>
            </a:r>
            <a:r>
              <a:rPr lang="en-US" sz="1800" b="1" i="0" u="none" strike="noStrike" baseline="0" dirty="0">
                <a:latin typeface="Calibri" panose="020F0502020204030204" pitchFamily="34" charset="0"/>
              </a:rPr>
              <a:t>counts per minute </a:t>
            </a:r>
            <a:r>
              <a:rPr lang="en-US" sz="1800" b="0" i="0" u="none" strike="noStrike" baseline="0" dirty="0">
                <a:latin typeface="Calibri" panose="020F0502020204030204" pitchFamily="34" charset="0"/>
              </a:rPr>
              <a:t>change as the source gets closer to or farther from the radiation detector. Place three different materials between the source and the detector, then explain any differences in the measurements per minute. Explain how </a:t>
            </a:r>
            <a:r>
              <a:rPr lang="en-US" sz="1800" b="1" i="0" u="none" strike="noStrike" baseline="0" dirty="0">
                <a:latin typeface="Calibri" panose="020F0502020204030204" pitchFamily="34" charset="0"/>
              </a:rPr>
              <a:t>time, distance, and shielding </a:t>
            </a:r>
            <a:r>
              <a:rPr lang="en-US" sz="1800" b="0" i="0" u="none" strike="noStrike" baseline="0" dirty="0">
                <a:latin typeface="Calibri" panose="020F0502020204030204" pitchFamily="34" charset="0"/>
              </a:rPr>
              <a:t>can reduce an individual's radiation dose.</a:t>
            </a:r>
            <a:endParaRPr lang="en-US" dirty="0"/>
          </a:p>
        </p:txBody>
      </p:sp>
      <p:pic>
        <p:nvPicPr>
          <p:cNvPr id="4" name="Picture 3" descr="A hand holding a yellow tool&#10;&#10;Description automatically generated">
            <a:extLst>
              <a:ext uri="{FF2B5EF4-FFF2-40B4-BE49-F238E27FC236}">
                <a16:creationId xmlns:a16="http://schemas.microsoft.com/office/drawing/2014/main" id="{F81F3CDC-AEA5-52E0-2835-46B36BBC6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121" y="3031156"/>
            <a:ext cx="3744079" cy="2059244"/>
          </a:xfrm>
          <a:prstGeom prst="rect">
            <a:avLst/>
          </a:prstGeom>
        </p:spPr>
      </p:pic>
      <p:pic>
        <p:nvPicPr>
          <p:cNvPr id="6" name="Picture 5" descr="A black and white device with a handle&#10;&#10;Description automatically generated">
            <a:extLst>
              <a:ext uri="{FF2B5EF4-FFF2-40B4-BE49-F238E27FC236}">
                <a16:creationId xmlns:a16="http://schemas.microsoft.com/office/drawing/2014/main" id="{8C01118C-E72D-C8E6-1F72-61063289A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002" y="3429000"/>
            <a:ext cx="3846300" cy="2955241"/>
          </a:xfrm>
          <a:prstGeom prst="rect">
            <a:avLst/>
          </a:prstGeom>
        </p:spPr>
      </p:pic>
      <p:pic>
        <p:nvPicPr>
          <p:cNvPr id="8" name="Picture 7" descr="A close-up of a measuring device&#10;&#10;Description automatically generated">
            <a:extLst>
              <a:ext uri="{FF2B5EF4-FFF2-40B4-BE49-F238E27FC236}">
                <a16:creationId xmlns:a16="http://schemas.microsoft.com/office/drawing/2014/main" id="{C412E094-5F5F-A40E-2ADE-608268BE3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150" y="2446765"/>
            <a:ext cx="3716667" cy="4014000"/>
          </a:xfrm>
          <a:prstGeom prst="rect">
            <a:avLst/>
          </a:prstGeom>
        </p:spPr>
      </p:pic>
    </p:spTree>
    <p:extLst>
      <p:ext uri="{BB962C8B-B14F-4D97-AF65-F5344CB8AC3E}">
        <p14:creationId xmlns:p14="http://schemas.microsoft.com/office/powerpoint/2010/main" val="39937256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1477328"/>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6. Do </a:t>
            </a:r>
            <a:r>
              <a:rPr lang="en-US" sz="1800" b="1" i="0" u="none" strike="noStrike" baseline="0" dirty="0">
                <a:latin typeface="Calibri" panose="020F0502020204030204" pitchFamily="34" charset="0"/>
              </a:rPr>
              <a:t>ONE</a:t>
            </a:r>
            <a:r>
              <a:rPr lang="en-US" sz="1800" b="0" i="0" u="none" strike="noStrike" baseline="0" dirty="0">
                <a:latin typeface="Calibri" panose="020F0502020204030204" pitchFamily="34" charset="0"/>
              </a:rPr>
              <a:t> of the following; then discuss with your counselor how nuclear energy is used to produce electricity.</a:t>
            </a:r>
          </a:p>
          <a:p>
            <a:pPr algn="l"/>
            <a:endParaRPr lang="en-US" dirty="0">
              <a:latin typeface="Calibri" panose="020F0502020204030204" pitchFamily="34" charset="0"/>
            </a:endParaRPr>
          </a:p>
          <a:p>
            <a:pPr algn="l"/>
            <a:r>
              <a:rPr lang="en-US" sz="1800" b="0" i="0" u="none" strike="noStrike" baseline="0" dirty="0">
                <a:latin typeface="Calibri" panose="020F0502020204030204" pitchFamily="34" charset="0"/>
              </a:rPr>
              <a:t>6a. Make a </a:t>
            </a:r>
            <a:r>
              <a:rPr lang="en-US" sz="1800" b="1" i="0" u="none" strike="noStrike" baseline="0" dirty="0">
                <a:latin typeface="Calibri" panose="020F0502020204030204" pitchFamily="34" charset="0"/>
              </a:rPr>
              <a:t>drawing showing how nuclear fission happens</a:t>
            </a:r>
            <a:r>
              <a:rPr lang="en-US" sz="1800" b="0" i="0" u="none" strike="noStrike" baseline="0" dirty="0">
                <a:latin typeface="Calibri" panose="020F0502020204030204" pitchFamily="34" charset="0"/>
              </a:rPr>
              <a:t>. Observe a mousetrap reactor (setup by an adult) and</a:t>
            </a:r>
          </a:p>
          <a:p>
            <a:pPr algn="l"/>
            <a:r>
              <a:rPr lang="en-US" sz="1800" b="0" i="0" u="none" strike="noStrike" baseline="0" dirty="0">
                <a:latin typeface="Calibri" panose="020F0502020204030204" pitchFamily="34" charset="0"/>
              </a:rPr>
              <a:t>use it to explain how a chain reaction could be started. Explain how a chain reaction could be stopped or</a:t>
            </a:r>
          </a:p>
          <a:p>
            <a:pPr algn="l"/>
            <a:r>
              <a:rPr lang="en-US" sz="1800" b="0" i="0" u="none" strike="noStrike" baseline="0" dirty="0">
                <a:latin typeface="Calibri" panose="020F0502020204030204" pitchFamily="34" charset="0"/>
              </a:rPr>
              <a:t>controlled in a nuclear reactor. Explain what is meant by a “critical mass.”</a:t>
            </a:r>
            <a:endParaRPr lang="en-US" dirty="0"/>
          </a:p>
        </p:txBody>
      </p:sp>
      <p:sp>
        <p:nvSpPr>
          <p:cNvPr id="3" name="TextBox 2">
            <a:extLst>
              <a:ext uri="{FF2B5EF4-FFF2-40B4-BE49-F238E27FC236}">
                <a16:creationId xmlns:a16="http://schemas.microsoft.com/office/drawing/2014/main" id="{39DCFB75-1864-3E91-967E-725117F6D235}"/>
              </a:ext>
            </a:extLst>
          </p:cNvPr>
          <p:cNvSpPr txBox="1"/>
          <p:nvPr/>
        </p:nvSpPr>
        <p:spPr>
          <a:xfrm>
            <a:off x="597158" y="2385918"/>
            <a:ext cx="11010122" cy="3970318"/>
          </a:xfrm>
          <a:prstGeom prst="rect">
            <a:avLst/>
          </a:prstGeom>
          <a:noFill/>
        </p:spPr>
        <p:txBody>
          <a:bodyPr wrap="square" rtlCol="0">
            <a:spAutoFit/>
          </a:bodyPr>
          <a:lstStyle/>
          <a:p>
            <a:r>
              <a:rPr lang="en-US" b="1" dirty="0"/>
              <a:t>Nuclear fission is a reaction in which the nucleus of an atom splits into two or more smaller nuclei. </a:t>
            </a:r>
            <a:r>
              <a:rPr lang="en-US" dirty="0"/>
              <a:t>The fission process often produces gamma photons and </a:t>
            </a:r>
            <a:r>
              <a:rPr lang="en-US" b="1" dirty="0"/>
              <a:t>releases a very large amount of energy </a:t>
            </a:r>
            <a:r>
              <a:rPr lang="en-US" dirty="0"/>
              <a:t>even by the energetic standards of radioactive decay.</a:t>
            </a:r>
          </a:p>
          <a:p>
            <a:endParaRPr lang="en-US" dirty="0"/>
          </a:p>
          <a:p>
            <a:r>
              <a:rPr lang="en-US" dirty="0"/>
              <a:t>Nuclear fission was discovered on 19 December 1938 in Berlin by German chemists Otto Hahn and Fritz </a:t>
            </a:r>
            <a:r>
              <a:rPr lang="en-US" dirty="0" err="1"/>
              <a:t>Strassmann</a:t>
            </a:r>
            <a:r>
              <a:rPr lang="en-US" dirty="0"/>
              <a:t>. Physicists Lise Meitner and her nephew Otto Robert Frisch explained it theoretically in January 1939. Frisch named the process "fission" by analogy with biological fission of living cells. In their second publication on nuclear fission in February 1939, Hahn and </a:t>
            </a:r>
            <a:r>
              <a:rPr lang="en-US" dirty="0" err="1"/>
              <a:t>Strassmann</a:t>
            </a:r>
            <a:r>
              <a:rPr lang="en-US" dirty="0"/>
              <a:t> predicted the existence and liberation of additional neutrons during the fission process, opening up the possibility of a nuclear chain reaction.</a:t>
            </a:r>
          </a:p>
          <a:p>
            <a:endParaRPr lang="en-US" dirty="0"/>
          </a:p>
          <a:p>
            <a:r>
              <a:rPr lang="en-US" dirty="0"/>
              <a:t>For heavy nuclides, it is an exothermic reaction which can release large amounts of energy both as electromagnetic radiation and as kinetic energy of the fragments (heating the bulk material where fission takes place). Like nuclear fusion, for fission to produce energy, the total binding energy of the resulting elements must be greater than that of the starting element. </a:t>
            </a:r>
          </a:p>
        </p:txBody>
      </p:sp>
    </p:spTree>
    <p:extLst>
      <p:ext uri="{BB962C8B-B14F-4D97-AF65-F5344CB8AC3E}">
        <p14:creationId xmlns:p14="http://schemas.microsoft.com/office/powerpoint/2010/main" val="3755071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6" y="765110"/>
            <a:ext cx="6197259" cy="4247317"/>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6. Do </a:t>
            </a:r>
            <a:r>
              <a:rPr lang="en-US" sz="1800" b="1" i="0" u="none" strike="noStrike" baseline="0" dirty="0">
                <a:latin typeface="Calibri" panose="020F0502020204030204" pitchFamily="34" charset="0"/>
              </a:rPr>
              <a:t>ONE</a:t>
            </a:r>
            <a:r>
              <a:rPr lang="en-US" sz="1800" b="0" i="0" u="none" strike="noStrike" baseline="0" dirty="0">
                <a:latin typeface="Calibri" panose="020F0502020204030204" pitchFamily="34" charset="0"/>
              </a:rPr>
              <a:t> of the following; then discuss with your counselor how nuclear energy is used to produce electricity.</a:t>
            </a:r>
          </a:p>
          <a:p>
            <a:pPr algn="l"/>
            <a:endParaRPr lang="en-US" dirty="0">
              <a:latin typeface="Calibri" panose="020F0502020204030204" pitchFamily="34" charset="0"/>
            </a:endParaRPr>
          </a:p>
          <a:p>
            <a:pPr algn="l"/>
            <a:r>
              <a:rPr lang="en-US" sz="1800" b="0" i="0" u="none" strike="noStrike" baseline="0" dirty="0">
                <a:latin typeface="Calibri" panose="020F0502020204030204" pitchFamily="34" charset="0"/>
              </a:rPr>
              <a:t>6a. Make a </a:t>
            </a:r>
            <a:r>
              <a:rPr lang="en-US" sz="1800" b="1" i="0" u="none" strike="noStrike" baseline="0" dirty="0">
                <a:latin typeface="Calibri" panose="020F0502020204030204" pitchFamily="34" charset="0"/>
              </a:rPr>
              <a:t>drawing showing how nuclear fission happens</a:t>
            </a:r>
            <a:r>
              <a:rPr lang="en-US" sz="1800" b="0" i="0" u="none" strike="noStrike" baseline="0" dirty="0">
                <a:latin typeface="Calibri" panose="020F0502020204030204" pitchFamily="34" charset="0"/>
              </a:rPr>
              <a:t>. Observe a mousetrap reactor (setup by an adult) and</a:t>
            </a:r>
          </a:p>
          <a:p>
            <a:pPr algn="l"/>
            <a:r>
              <a:rPr lang="en-US" sz="1800" b="0" i="0" u="none" strike="noStrike" baseline="0" dirty="0">
                <a:latin typeface="Calibri" panose="020F0502020204030204" pitchFamily="34" charset="0"/>
              </a:rPr>
              <a:t>use it to explain how a chain reaction could be started. Explain how a chain reaction could be stopped or</a:t>
            </a:r>
          </a:p>
          <a:p>
            <a:pPr algn="l"/>
            <a:r>
              <a:rPr lang="en-US" sz="1800" b="0" i="0" u="none" strike="noStrike" baseline="0" dirty="0">
                <a:latin typeface="Calibri" panose="020F0502020204030204" pitchFamily="34" charset="0"/>
              </a:rPr>
              <a:t>controlled in a nuclear reactor. Explain what is meant by a “critical mass.”</a:t>
            </a:r>
          </a:p>
          <a:p>
            <a:pPr algn="l"/>
            <a:endParaRPr lang="en-US" dirty="0">
              <a:latin typeface="Calibri" panose="020F0502020204030204" pitchFamily="34" charset="0"/>
            </a:endParaRPr>
          </a:p>
          <a:p>
            <a:r>
              <a:rPr lang="en-US" dirty="0"/>
              <a:t>Nuclear fission is a reaction in which the nucleus of an atom splits into two or more smaller nuclei. The fission process often produces gamma photons and releases a very large amount of energy even by the energetic standards of radioactive decay.</a:t>
            </a:r>
          </a:p>
          <a:p>
            <a:pPr algn="l"/>
            <a:endParaRPr lang="en-US" dirty="0"/>
          </a:p>
        </p:txBody>
      </p:sp>
      <p:pic>
        <p:nvPicPr>
          <p:cNvPr id="5" name="Picture 4" descr="A screenshot of a cell phone&#10;&#10;Description automatically generated">
            <a:extLst>
              <a:ext uri="{FF2B5EF4-FFF2-40B4-BE49-F238E27FC236}">
                <a16:creationId xmlns:a16="http://schemas.microsoft.com/office/drawing/2014/main" id="{02C05452-EE71-A86A-62D5-48631C2AB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415" y="0"/>
            <a:ext cx="4396154" cy="6858000"/>
          </a:xfrm>
          <a:prstGeom prst="rect">
            <a:avLst/>
          </a:prstGeom>
        </p:spPr>
      </p:pic>
    </p:spTree>
    <p:extLst>
      <p:ext uri="{BB962C8B-B14F-4D97-AF65-F5344CB8AC3E}">
        <p14:creationId xmlns:p14="http://schemas.microsoft.com/office/powerpoint/2010/main" val="3229337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Mousetrap Fission">
            <a:hlinkClick r:id="" action="ppaction://media"/>
            <a:extLst>
              <a:ext uri="{FF2B5EF4-FFF2-40B4-BE49-F238E27FC236}">
                <a16:creationId xmlns:a16="http://schemas.microsoft.com/office/drawing/2014/main" id="{AB4493AD-0D9B-FFD6-44F2-88F1493872F3}"/>
              </a:ext>
            </a:extLst>
          </p:cNvPr>
          <p:cNvPicPr>
            <a:picLocks noRot="1" noChangeAspect="1"/>
          </p:cNvPicPr>
          <p:nvPr>
            <a:videoFile r:link="rId1"/>
          </p:nvPr>
        </p:nvPicPr>
        <p:blipFill>
          <a:blip r:embed="rId3"/>
          <a:stretch>
            <a:fillRect/>
          </a:stretch>
        </p:blipFill>
        <p:spPr>
          <a:xfrm>
            <a:off x="3151100" y="96804"/>
            <a:ext cx="8894500" cy="6664392"/>
          </a:xfrm>
          <a:prstGeom prst="rect">
            <a:avLst/>
          </a:prstGeom>
        </p:spPr>
      </p:pic>
      <p:sp>
        <p:nvSpPr>
          <p:cNvPr id="7" name="TextBox 6">
            <a:extLst>
              <a:ext uri="{FF2B5EF4-FFF2-40B4-BE49-F238E27FC236}">
                <a16:creationId xmlns:a16="http://schemas.microsoft.com/office/drawing/2014/main" id="{7A54E008-6903-41F3-5E78-0711C3190986}"/>
              </a:ext>
            </a:extLst>
          </p:cNvPr>
          <p:cNvSpPr txBox="1"/>
          <p:nvPr/>
        </p:nvSpPr>
        <p:spPr>
          <a:xfrm>
            <a:off x="388800" y="712800"/>
            <a:ext cx="2277931" cy="369332"/>
          </a:xfrm>
          <a:prstGeom prst="rect">
            <a:avLst/>
          </a:prstGeom>
          <a:noFill/>
        </p:spPr>
        <p:txBody>
          <a:bodyPr wrap="none" rtlCol="0">
            <a:spAutoFit/>
          </a:bodyPr>
          <a:lstStyle/>
          <a:p>
            <a:r>
              <a:rPr lang="en-US" b="1" dirty="0"/>
              <a:t>6a. Mousetrap Fission</a:t>
            </a:r>
          </a:p>
        </p:txBody>
      </p:sp>
    </p:spTree>
    <p:extLst>
      <p:ext uri="{BB962C8B-B14F-4D97-AF65-F5344CB8AC3E}">
        <p14:creationId xmlns:p14="http://schemas.microsoft.com/office/powerpoint/2010/main" val="46566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5" y="765110"/>
            <a:ext cx="5294972" cy="5601533"/>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6. Do </a:t>
            </a:r>
            <a:r>
              <a:rPr lang="en-US" sz="1800" b="1" i="0" u="none" strike="noStrike" baseline="0" dirty="0">
                <a:latin typeface="Calibri" panose="020F0502020204030204" pitchFamily="34" charset="0"/>
              </a:rPr>
              <a:t>ONE</a:t>
            </a:r>
            <a:r>
              <a:rPr lang="en-US" sz="1800" b="0" i="0" u="none" strike="noStrike" baseline="0" dirty="0">
                <a:latin typeface="Calibri" panose="020F0502020204030204" pitchFamily="34" charset="0"/>
              </a:rPr>
              <a:t> of the following; then discuss with your counselor how nuclear energy is used to produce electricity.</a:t>
            </a:r>
          </a:p>
          <a:p>
            <a:pPr algn="l"/>
            <a:endParaRPr lang="en-US" dirty="0">
              <a:latin typeface="Calibri" panose="020F0502020204030204" pitchFamily="34" charset="0"/>
            </a:endParaRPr>
          </a:p>
          <a:p>
            <a:pPr algn="l"/>
            <a:r>
              <a:rPr lang="en-US" sz="1800" b="0" i="0" u="none" strike="noStrike" baseline="0" dirty="0">
                <a:latin typeface="Calibri" panose="020F0502020204030204" pitchFamily="34" charset="0"/>
              </a:rPr>
              <a:t>6b. Visit a local nuclear power plant or nuclear reactor either in person or </a:t>
            </a:r>
            <a:r>
              <a:rPr lang="en-US" sz="1800" b="1" i="0" u="none" strike="noStrike" baseline="0" dirty="0">
                <a:latin typeface="Calibri" panose="020F0502020204030204" pitchFamily="34" charset="0"/>
              </a:rPr>
              <a:t>online (with your parent’s permission). </a:t>
            </a:r>
            <a:r>
              <a:rPr lang="en-US" sz="1800" b="0" i="0" u="none" strike="noStrike" baseline="0" dirty="0">
                <a:latin typeface="Calibri" panose="020F0502020204030204" pitchFamily="34" charset="0"/>
              </a:rPr>
              <a:t>Learn how a reactor works and how the plant generates electricity. Find out what percentage of electricity in the United States is generated by nuclear power plants, by coal, and by gas.</a:t>
            </a:r>
          </a:p>
          <a:p>
            <a:pPr algn="l"/>
            <a:endParaRPr lang="en-US" sz="1800" b="0" i="0" u="none" strike="noStrike" baseline="0" dirty="0">
              <a:latin typeface="Calibri" panose="020F0502020204030204" pitchFamily="34" charset="0"/>
            </a:endParaRPr>
          </a:p>
          <a:p>
            <a:pPr algn="l"/>
            <a:r>
              <a:rPr lang="en-US" sz="1600" b="1" dirty="0">
                <a:latin typeface="Calibri" panose="020F0502020204030204" pitchFamily="34" charset="0"/>
              </a:rPr>
              <a:t>Comanche Peak Nuclear Power Plant </a:t>
            </a:r>
            <a:r>
              <a:rPr lang="en-US" sz="1600" dirty="0">
                <a:latin typeface="Calibri" panose="020F0502020204030204" pitchFamily="34" charset="0"/>
              </a:rPr>
              <a:t>is located in Somervell County, Texas. The nuclear power plant is located 40 miles (64 km) southwest of Ft. Worth and about 60 miles (97 km) southwest of Dallas. It relies on nearby Squaw Creek Reservoir for cooling water. Construction of the two </a:t>
            </a:r>
            <a:r>
              <a:rPr lang="en-US" sz="1600" b="1" dirty="0">
                <a:latin typeface="Calibri" panose="020F0502020204030204" pitchFamily="34" charset="0"/>
              </a:rPr>
              <a:t>Westinghouse</a:t>
            </a:r>
            <a:r>
              <a:rPr lang="en-US" sz="1600" dirty="0">
                <a:latin typeface="Calibri" panose="020F0502020204030204" pitchFamily="34" charset="0"/>
              </a:rPr>
              <a:t> </a:t>
            </a:r>
            <a:r>
              <a:rPr lang="en-US" sz="1600" b="1" dirty="0">
                <a:latin typeface="Calibri" panose="020F0502020204030204" pitchFamily="34" charset="0"/>
              </a:rPr>
              <a:t>pressurized water reactors </a:t>
            </a:r>
            <a:r>
              <a:rPr lang="en-US" sz="1600" dirty="0">
                <a:latin typeface="Calibri" panose="020F0502020204030204" pitchFamily="34" charset="0"/>
              </a:rPr>
              <a:t>began in 1974. Unit 1, originally rated at 1,084 MWe, came online on April 17, 1990. Its current, 40-year operating license is valid until February 8, 2030. Unit 2, 1,124 MWe, followed on April 6, 1993 and is licensed to operate until February 2, 2033.</a:t>
            </a:r>
          </a:p>
        </p:txBody>
      </p:sp>
      <p:pic>
        <p:nvPicPr>
          <p:cNvPr id="4" name="Picture 3" descr="Diagram of a light-water reactor&#10;&#10;Description automatically generated">
            <a:extLst>
              <a:ext uri="{FF2B5EF4-FFF2-40B4-BE49-F238E27FC236}">
                <a16:creationId xmlns:a16="http://schemas.microsoft.com/office/drawing/2014/main" id="{40AE95B6-D0C0-AF31-C492-B9A23E00A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2891" y="1102051"/>
            <a:ext cx="6073934" cy="5183692"/>
          </a:xfrm>
          <a:prstGeom prst="rect">
            <a:avLst/>
          </a:prstGeom>
        </p:spPr>
      </p:pic>
    </p:spTree>
    <p:extLst>
      <p:ext uri="{BB962C8B-B14F-4D97-AF65-F5344CB8AC3E}">
        <p14:creationId xmlns:p14="http://schemas.microsoft.com/office/powerpoint/2010/main" val="36295383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5" y="765110"/>
            <a:ext cx="5294972" cy="6093976"/>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6. Do </a:t>
            </a:r>
            <a:r>
              <a:rPr lang="en-US" sz="1800" b="1" i="0" u="none" strike="noStrike" baseline="0" dirty="0">
                <a:latin typeface="Calibri" panose="020F0502020204030204" pitchFamily="34" charset="0"/>
              </a:rPr>
              <a:t>ONE</a:t>
            </a:r>
            <a:r>
              <a:rPr lang="en-US" sz="1800" b="0" i="0" u="none" strike="noStrike" baseline="0" dirty="0">
                <a:latin typeface="Calibri" panose="020F0502020204030204" pitchFamily="34" charset="0"/>
              </a:rPr>
              <a:t> of the following; then discuss with your counselor how nuclear energy is used to produce electricity.</a:t>
            </a:r>
          </a:p>
          <a:p>
            <a:pPr algn="l"/>
            <a:endParaRPr lang="en-US" dirty="0">
              <a:latin typeface="Calibri" panose="020F0502020204030204" pitchFamily="34" charset="0"/>
            </a:endParaRPr>
          </a:p>
          <a:p>
            <a:pPr algn="l"/>
            <a:r>
              <a:rPr lang="en-US" sz="1800" b="0" i="0" u="none" strike="noStrike" baseline="0" dirty="0">
                <a:latin typeface="Calibri" panose="020F0502020204030204" pitchFamily="34" charset="0"/>
              </a:rPr>
              <a:t>6b. Visit a local nuclear power plant or nuclear reactor either in person or </a:t>
            </a:r>
            <a:r>
              <a:rPr lang="en-US" sz="1800" b="1" i="0" u="none" strike="noStrike" baseline="0" dirty="0">
                <a:latin typeface="Calibri" panose="020F0502020204030204" pitchFamily="34" charset="0"/>
              </a:rPr>
              <a:t>online (with your parent’s permission). </a:t>
            </a:r>
            <a:r>
              <a:rPr lang="en-US" sz="1800" b="0" i="0" u="none" strike="noStrike" baseline="0" dirty="0">
                <a:latin typeface="Calibri" panose="020F0502020204030204" pitchFamily="34" charset="0"/>
              </a:rPr>
              <a:t>Learn how a reactor works and how the plant generates electricity. Find out what percentage of electricity in the United States is generated by nuclear power plants, by coal, and by gas.</a:t>
            </a:r>
          </a:p>
          <a:p>
            <a:pPr algn="l"/>
            <a:endParaRPr lang="en-US" sz="1800" b="0" i="0" u="none" strike="noStrike" baseline="0" dirty="0">
              <a:latin typeface="Calibri" panose="020F0502020204030204" pitchFamily="34" charset="0"/>
            </a:endParaRPr>
          </a:p>
          <a:p>
            <a:pPr algn="l"/>
            <a:r>
              <a:rPr lang="en-US" sz="1600" b="1" dirty="0">
                <a:latin typeface="Calibri" panose="020F0502020204030204" pitchFamily="34" charset="0"/>
              </a:rPr>
              <a:t>The South Texas Project Electric Generating Station </a:t>
            </a:r>
            <a:r>
              <a:rPr lang="en-US" sz="1600" dirty="0">
                <a:latin typeface="Calibri" panose="020F0502020204030204" pitchFamily="34" charset="0"/>
              </a:rPr>
              <a:t>(also known as STP, STPEGS, South Texas Project), is a nuclear power station southwest of Bay City, Texas, United States. STP occupies a 12,200-acre (4,900 ha) site west of the Colorado River about 90 miles (140 km) southwest of Houston. It consists of </a:t>
            </a:r>
            <a:r>
              <a:rPr lang="en-US" sz="1600" b="1" dirty="0">
                <a:latin typeface="Calibri" panose="020F0502020204030204" pitchFamily="34" charset="0"/>
              </a:rPr>
              <a:t>two Westinghouse Pressurized Water Reactors </a:t>
            </a:r>
            <a:r>
              <a:rPr lang="en-US" sz="1600" dirty="0">
                <a:latin typeface="Calibri" panose="020F0502020204030204" pitchFamily="34" charset="0"/>
              </a:rPr>
              <a:t>and is cooled by a 7,000-acre (2,800 ha) reservoir, which eliminates the need for cooling towers. Unit 1 reached initial criticality on March 8, 1988 and went into commercial operation on August 25.  Unit 2 reached initial criticality on March 12, 1989 and went into commercial operation on June 19.</a:t>
            </a:r>
          </a:p>
        </p:txBody>
      </p:sp>
      <p:pic>
        <p:nvPicPr>
          <p:cNvPr id="4" name="Picture 3" descr="Diagram of a light-water reactor&#10;&#10;Description automatically generated">
            <a:extLst>
              <a:ext uri="{FF2B5EF4-FFF2-40B4-BE49-F238E27FC236}">
                <a16:creationId xmlns:a16="http://schemas.microsoft.com/office/drawing/2014/main" id="{40AE95B6-D0C0-AF31-C492-B9A23E00A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2891" y="1102051"/>
            <a:ext cx="6073934" cy="5183692"/>
          </a:xfrm>
          <a:prstGeom prst="rect">
            <a:avLst/>
          </a:prstGeom>
        </p:spPr>
      </p:pic>
    </p:spTree>
    <p:extLst>
      <p:ext uri="{BB962C8B-B14F-4D97-AF65-F5344CB8AC3E}">
        <p14:creationId xmlns:p14="http://schemas.microsoft.com/office/powerpoint/2010/main" val="2375450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369332"/>
          </a:xfrm>
          <a:prstGeom prst="rect">
            <a:avLst/>
          </a:prstGeom>
          <a:noFill/>
        </p:spPr>
        <p:txBody>
          <a:bodyPr wrap="square" rtlCol="0">
            <a:spAutoFit/>
          </a:bodyPr>
          <a:lstStyle/>
          <a:p>
            <a:r>
              <a:rPr lang="en-US"/>
              <a:t>1a. Explain radiation and the difference between </a:t>
            </a:r>
            <a:r>
              <a:rPr lang="en-US" b="1"/>
              <a:t>ionizing</a:t>
            </a:r>
            <a:r>
              <a:rPr lang="en-US"/>
              <a:t> and non-ionizing radiation.</a:t>
            </a:r>
            <a:endParaRPr lang="en-US" dirty="0"/>
          </a:p>
        </p:txBody>
      </p:sp>
      <p:sp>
        <p:nvSpPr>
          <p:cNvPr id="3" name="TextBox 2">
            <a:extLst>
              <a:ext uri="{FF2B5EF4-FFF2-40B4-BE49-F238E27FC236}">
                <a16:creationId xmlns:a16="http://schemas.microsoft.com/office/drawing/2014/main" id="{4F3BB884-3407-3197-0AD5-0DF9E10ABF22}"/>
              </a:ext>
            </a:extLst>
          </p:cNvPr>
          <p:cNvSpPr txBox="1"/>
          <p:nvPr/>
        </p:nvSpPr>
        <p:spPr>
          <a:xfrm>
            <a:off x="597159" y="1580519"/>
            <a:ext cx="11271874" cy="1200329"/>
          </a:xfrm>
          <a:prstGeom prst="rect">
            <a:avLst/>
          </a:prstGeom>
          <a:noFill/>
        </p:spPr>
        <p:txBody>
          <a:bodyPr wrap="square" rtlCol="0">
            <a:spAutoFit/>
          </a:bodyPr>
          <a:lstStyle/>
          <a:p>
            <a:r>
              <a:rPr lang="en-US" dirty="0"/>
              <a:t>When </a:t>
            </a:r>
            <a:r>
              <a:rPr lang="en-US" b="1" dirty="0"/>
              <a:t>ionizing radiation </a:t>
            </a:r>
            <a:r>
              <a:rPr lang="en-US" dirty="0"/>
              <a:t>passes through material such as air, water, or living tissue, it deposits enough energy to produce ions by breaking molecular bonds and displace (or remove) electrons from atoms or molecules. This electron displacement may lead to changes in living cells. Given this ability, ionizing radiation has a number of beneficial uses, including treating cancer or sterilizing medical equipment.</a:t>
            </a:r>
          </a:p>
        </p:txBody>
      </p:sp>
      <p:pic>
        <p:nvPicPr>
          <p:cNvPr id="7" name="Picture 6" descr="A screen shot of a graph&#10;&#10;Description automatically generated">
            <a:extLst>
              <a:ext uri="{FF2B5EF4-FFF2-40B4-BE49-F238E27FC236}">
                <a16:creationId xmlns:a16="http://schemas.microsoft.com/office/drawing/2014/main" id="{BB1A59E6-07D4-1898-691F-76A0CA6B5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88" y="3155266"/>
            <a:ext cx="11899224" cy="3136533"/>
          </a:xfrm>
          <a:prstGeom prst="rect">
            <a:avLst/>
          </a:prstGeom>
        </p:spPr>
      </p:pic>
    </p:spTree>
    <p:extLst>
      <p:ext uri="{BB962C8B-B14F-4D97-AF65-F5344CB8AC3E}">
        <p14:creationId xmlns:p14="http://schemas.microsoft.com/office/powerpoint/2010/main" val="588139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923330"/>
          </a:xfrm>
          <a:prstGeom prst="rect">
            <a:avLst/>
          </a:prstGeom>
          <a:noFill/>
        </p:spPr>
        <p:txBody>
          <a:bodyPr wrap="square" rtlCol="0">
            <a:spAutoFit/>
          </a:bodyPr>
          <a:lstStyle/>
          <a:p>
            <a:pPr algn="l"/>
            <a:r>
              <a:rPr lang="en-US" dirty="0">
                <a:latin typeface="Calibri" panose="020F0502020204030204" pitchFamily="34" charset="0"/>
              </a:rPr>
              <a:t>7</a:t>
            </a:r>
            <a:r>
              <a:rPr lang="en-US" sz="1800" b="0" i="0" u="none" strike="noStrike" baseline="0" dirty="0">
                <a:latin typeface="Calibri" panose="020F0502020204030204" pitchFamily="34" charset="0"/>
              </a:rPr>
              <a:t>. Give an example of each of the following in relation to how energy from an atom can be used: </a:t>
            </a:r>
            <a:r>
              <a:rPr lang="en-US" sz="1800" b="1" i="0" u="none" strike="noStrike" baseline="0" dirty="0">
                <a:latin typeface="Calibri" panose="020F0502020204030204" pitchFamily="34" charset="0"/>
              </a:rPr>
              <a:t>nuclear medicine</a:t>
            </a:r>
            <a:r>
              <a:rPr lang="en-US" sz="1800" b="0" i="0" u="none" strike="noStrike" baseline="0" dirty="0">
                <a:latin typeface="Calibri" panose="020F0502020204030204" pitchFamily="34" charset="0"/>
              </a:rPr>
              <a:t>, environmental applications, industrial applications, space exploration, and radiation therapy. For each example, explain the application and its significance to nuclear science.</a:t>
            </a:r>
            <a:endParaRPr lang="en-US" dirty="0"/>
          </a:p>
        </p:txBody>
      </p:sp>
      <p:sp>
        <p:nvSpPr>
          <p:cNvPr id="3" name="TextBox 2">
            <a:extLst>
              <a:ext uri="{FF2B5EF4-FFF2-40B4-BE49-F238E27FC236}">
                <a16:creationId xmlns:a16="http://schemas.microsoft.com/office/drawing/2014/main" id="{40D78310-A090-7133-C091-CE8E50443412}"/>
              </a:ext>
            </a:extLst>
          </p:cNvPr>
          <p:cNvSpPr txBox="1"/>
          <p:nvPr/>
        </p:nvSpPr>
        <p:spPr>
          <a:xfrm>
            <a:off x="597158" y="2016525"/>
            <a:ext cx="10896426" cy="2308324"/>
          </a:xfrm>
          <a:prstGeom prst="rect">
            <a:avLst/>
          </a:prstGeom>
          <a:noFill/>
        </p:spPr>
        <p:txBody>
          <a:bodyPr wrap="square" rtlCol="0">
            <a:spAutoFit/>
          </a:bodyPr>
          <a:lstStyle/>
          <a:p>
            <a:r>
              <a:rPr lang="en-US" b="1" dirty="0"/>
              <a:t>Nuclear medicine </a:t>
            </a:r>
            <a:r>
              <a:rPr lang="en-US" dirty="0"/>
              <a:t>uses radioactive material inside the body to see how organs or tissue are functioning (for diagnosis) or to target and destroy damaged or diseased organs or tissue (for treatment).</a:t>
            </a:r>
          </a:p>
          <a:p>
            <a:endParaRPr lang="en-US" dirty="0"/>
          </a:p>
          <a:p>
            <a:r>
              <a:rPr lang="en-US" b="1" dirty="0"/>
              <a:t>Nuclear medicine can show how the organs or tissues are functioning. </a:t>
            </a:r>
            <a:r>
              <a:rPr lang="en-US" dirty="0"/>
              <a:t>For most diagnostic procedures, a tracer, which contains the radioactive material, is injected, swallowed, or inhaled. Then the healthcare provider or radiologist (a healthcare professional with special training to use radiation in healthcare) uses a radiation detector to see how much of the tracer is absorbed or how it reacts in the organ or tissue. This will give the provider information about how well it is functioning.</a:t>
            </a:r>
          </a:p>
        </p:txBody>
      </p:sp>
      <p:pic>
        <p:nvPicPr>
          <p:cNvPr id="5" name="Picture 4" descr="A person getting blood from a vein&#10;&#10;Description automatically generated">
            <a:extLst>
              <a:ext uri="{FF2B5EF4-FFF2-40B4-BE49-F238E27FC236}">
                <a16:creationId xmlns:a16="http://schemas.microsoft.com/office/drawing/2014/main" id="{815BB6D2-C7CD-03FC-45E4-B07D0DCC1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1412" y="4196550"/>
            <a:ext cx="3284169" cy="2463127"/>
          </a:xfrm>
          <a:prstGeom prst="rect">
            <a:avLst/>
          </a:prstGeom>
        </p:spPr>
      </p:pic>
    </p:spTree>
    <p:extLst>
      <p:ext uri="{BB962C8B-B14F-4D97-AF65-F5344CB8AC3E}">
        <p14:creationId xmlns:p14="http://schemas.microsoft.com/office/powerpoint/2010/main" val="17017828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923330"/>
          </a:xfrm>
          <a:prstGeom prst="rect">
            <a:avLst/>
          </a:prstGeom>
          <a:noFill/>
        </p:spPr>
        <p:txBody>
          <a:bodyPr wrap="square" rtlCol="0">
            <a:spAutoFit/>
          </a:bodyPr>
          <a:lstStyle/>
          <a:p>
            <a:pPr algn="l"/>
            <a:r>
              <a:rPr lang="en-US" dirty="0">
                <a:latin typeface="Calibri" panose="020F0502020204030204" pitchFamily="34" charset="0"/>
              </a:rPr>
              <a:t>7</a:t>
            </a:r>
            <a:r>
              <a:rPr lang="en-US" sz="1800" b="0" i="0" u="none" strike="noStrike" baseline="0" dirty="0">
                <a:latin typeface="Calibri" panose="020F0502020204030204" pitchFamily="34" charset="0"/>
              </a:rPr>
              <a:t>. Give an example of each of the following in relation to how energy from an atom can be used: </a:t>
            </a:r>
            <a:r>
              <a:rPr lang="en-US" sz="1800" b="1" i="0" u="none" strike="noStrike" baseline="0" dirty="0">
                <a:latin typeface="Calibri" panose="020F0502020204030204" pitchFamily="34" charset="0"/>
              </a:rPr>
              <a:t>nuclear medicine</a:t>
            </a:r>
            <a:r>
              <a:rPr lang="en-US" sz="1800" b="0" i="0" u="none" strike="noStrike" baseline="0" dirty="0">
                <a:latin typeface="Calibri" panose="020F0502020204030204" pitchFamily="34" charset="0"/>
              </a:rPr>
              <a:t>, environmental applications, industrial applications, space exploration, and radiation therapy. For each example, explain the application and its significance to nuclear science.</a:t>
            </a:r>
            <a:endParaRPr lang="en-US" dirty="0"/>
          </a:p>
        </p:txBody>
      </p:sp>
      <p:sp>
        <p:nvSpPr>
          <p:cNvPr id="3" name="TextBox 2">
            <a:extLst>
              <a:ext uri="{FF2B5EF4-FFF2-40B4-BE49-F238E27FC236}">
                <a16:creationId xmlns:a16="http://schemas.microsoft.com/office/drawing/2014/main" id="{BA7D89B1-00EA-2D81-8282-FD556F7F2ED5}"/>
              </a:ext>
            </a:extLst>
          </p:cNvPr>
          <p:cNvSpPr txBox="1"/>
          <p:nvPr/>
        </p:nvSpPr>
        <p:spPr>
          <a:xfrm>
            <a:off x="590938" y="1962023"/>
            <a:ext cx="11010123" cy="4524315"/>
          </a:xfrm>
          <a:prstGeom prst="rect">
            <a:avLst/>
          </a:prstGeom>
          <a:noFill/>
        </p:spPr>
        <p:txBody>
          <a:bodyPr wrap="square" rtlCol="0">
            <a:spAutoFit/>
          </a:bodyPr>
          <a:lstStyle/>
          <a:p>
            <a:r>
              <a:rPr lang="en-US" dirty="0"/>
              <a:t>Common uses of </a:t>
            </a:r>
            <a:r>
              <a:rPr lang="en-US" b="1" dirty="0"/>
              <a:t>nuclear medicine for diagnosis </a:t>
            </a:r>
            <a:r>
              <a:rPr lang="en-US" dirty="0"/>
              <a:t>include; scans of the heart, lung, kidneys, gallbladder, and thyroid.</a:t>
            </a:r>
          </a:p>
          <a:p>
            <a:endParaRPr lang="en-US" dirty="0"/>
          </a:p>
          <a:p>
            <a:r>
              <a:rPr lang="en-US" dirty="0"/>
              <a:t>In a type of nuclear medicine called </a:t>
            </a:r>
            <a:r>
              <a:rPr lang="en-US" b="1" dirty="0"/>
              <a:t>positron emission tomography (PET), </a:t>
            </a:r>
            <a:r>
              <a:rPr lang="en-US" dirty="0"/>
              <a:t>the tracer is used to show the natural activity of cells, providing more detailed information on how organs are working and if there is damage to the cells. PET scans are often combined with </a:t>
            </a:r>
            <a:r>
              <a:rPr lang="en-US" b="1" dirty="0"/>
              <a:t>computed tomography (CT) </a:t>
            </a:r>
            <a:r>
              <a:rPr lang="en-US" dirty="0"/>
              <a:t>scans or </a:t>
            </a:r>
            <a:r>
              <a:rPr lang="en-US" b="1" dirty="0"/>
              <a:t>magnetic resonance imaging (MRI) </a:t>
            </a:r>
            <a:r>
              <a:rPr lang="en-US" dirty="0"/>
              <a:t>which provide three-dimensional images of the organ.</a:t>
            </a:r>
          </a:p>
          <a:p>
            <a:endParaRPr lang="en-US" dirty="0"/>
          </a:p>
          <a:p>
            <a:r>
              <a:rPr lang="en-US" dirty="0"/>
              <a:t>Common uses of </a:t>
            </a:r>
            <a:r>
              <a:rPr lang="en-US" b="1" dirty="0"/>
              <a:t>PET scans </a:t>
            </a:r>
            <a:r>
              <a:rPr lang="en-US" dirty="0"/>
              <a:t>include; diagnosing heart disease, Alzheimer’s disease, and brain disorders and getting detailed information about cancerous tumors to decide the best treatment option</a:t>
            </a:r>
          </a:p>
          <a:p>
            <a:endParaRPr lang="en-US" dirty="0"/>
          </a:p>
          <a:p>
            <a:r>
              <a:rPr lang="en-US" b="1" dirty="0"/>
              <a:t>When it’s used for treatment:</a:t>
            </a:r>
          </a:p>
          <a:p>
            <a:r>
              <a:rPr lang="en-US" dirty="0"/>
              <a:t>When used in treatment, the tracer targets a harmful organ or tissue and radioactivity damages or stops the growth of its cells.</a:t>
            </a:r>
          </a:p>
          <a:p>
            <a:endParaRPr lang="en-US" dirty="0"/>
          </a:p>
          <a:p>
            <a:r>
              <a:rPr lang="en-US" dirty="0"/>
              <a:t>Two common uses of nuclear medicine for treatment include radioactive iodine therapy and brachytherapy (a form of radiation treatment where a sealed radiation source is placed inside or next to the area requiring treatment).</a:t>
            </a:r>
          </a:p>
        </p:txBody>
      </p:sp>
    </p:spTree>
    <p:extLst>
      <p:ext uri="{BB962C8B-B14F-4D97-AF65-F5344CB8AC3E}">
        <p14:creationId xmlns:p14="http://schemas.microsoft.com/office/powerpoint/2010/main" val="31922078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923330"/>
          </a:xfrm>
          <a:prstGeom prst="rect">
            <a:avLst/>
          </a:prstGeom>
          <a:noFill/>
        </p:spPr>
        <p:txBody>
          <a:bodyPr wrap="square" rtlCol="0">
            <a:spAutoFit/>
          </a:bodyPr>
          <a:lstStyle/>
          <a:p>
            <a:pPr algn="l"/>
            <a:r>
              <a:rPr lang="en-US" dirty="0">
                <a:latin typeface="Calibri" panose="020F0502020204030204" pitchFamily="34" charset="0"/>
              </a:rPr>
              <a:t>7</a:t>
            </a:r>
            <a:r>
              <a:rPr lang="en-US" sz="1800" b="0" i="0" u="none" strike="noStrike" baseline="0" dirty="0">
                <a:latin typeface="Calibri" panose="020F0502020204030204" pitchFamily="34" charset="0"/>
              </a:rPr>
              <a:t>. Give an example of each of the following in relation to how energy from an atom can be used: </a:t>
            </a:r>
            <a:r>
              <a:rPr lang="en-US" sz="1800" i="0" u="none" strike="noStrike" baseline="0" dirty="0">
                <a:latin typeface="Calibri" panose="020F0502020204030204" pitchFamily="34" charset="0"/>
              </a:rPr>
              <a:t>nuclear medicine, </a:t>
            </a:r>
            <a:r>
              <a:rPr lang="en-US" sz="1800" b="1" i="0" u="none" strike="noStrike" baseline="0" dirty="0">
                <a:latin typeface="Calibri" panose="020F0502020204030204" pitchFamily="34" charset="0"/>
              </a:rPr>
              <a:t>environmental applications</a:t>
            </a:r>
            <a:r>
              <a:rPr lang="en-US" sz="1800" b="0" i="0" u="none" strike="noStrike" baseline="0" dirty="0">
                <a:latin typeface="Calibri" panose="020F0502020204030204" pitchFamily="34" charset="0"/>
              </a:rPr>
              <a:t>, industrial applications, space exploration, and radiation therapy. For each example, explain the application and its significance to nuclear science.</a:t>
            </a:r>
            <a:endParaRPr lang="en-US" dirty="0"/>
          </a:p>
        </p:txBody>
      </p:sp>
      <p:sp>
        <p:nvSpPr>
          <p:cNvPr id="3" name="TextBox 2">
            <a:extLst>
              <a:ext uri="{FF2B5EF4-FFF2-40B4-BE49-F238E27FC236}">
                <a16:creationId xmlns:a16="http://schemas.microsoft.com/office/drawing/2014/main" id="{BA7D89B1-00EA-2D81-8282-FD556F7F2ED5}"/>
              </a:ext>
            </a:extLst>
          </p:cNvPr>
          <p:cNvSpPr txBox="1"/>
          <p:nvPr/>
        </p:nvSpPr>
        <p:spPr>
          <a:xfrm>
            <a:off x="597158" y="1955968"/>
            <a:ext cx="11010123" cy="1077218"/>
          </a:xfrm>
          <a:prstGeom prst="rect">
            <a:avLst/>
          </a:prstGeom>
          <a:noFill/>
        </p:spPr>
        <p:txBody>
          <a:bodyPr wrap="square" rtlCol="0">
            <a:spAutoFit/>
          </a:bodyPr>
          <a:lstStyle/>
          <a:p>
            <a:r>
              <a:rPr lang="en-US" sz="1600" b="1" dirty="0"/>
              <a:t>Mitigating Climate Change </a:t>
            </a:r>
            <a:r>
              <a:rPr lang="en-US" sz="1600" dirty="0"/>
              <a:t>- Climate change is one of the biggest challenges facing humanity and it’s driven — to a great extent — by carbon emissions from burning fossil fuels. Reducing and ultimately ending these emissions requires an enormous, concerted effort by governments, industry and citizens to cut our reliance on fossil fuels and transition to low-carbon energy sources such as renewables and nuclear power.</a:t>
            </a:r>
          </a:p>
        </p:txBody>
      </p:sp>
      <p:pic>
        <p:nvPicPr>
          <p:cNvPr id="5" name="Picture 4" descr="A diagram of a factory&#10;&#10;Description automatically generated">
            <a:extLst>
              <a:ext uri="{FF2B5EF4-FFF2-40B4-BE49-F238E27FC236}">
                <a16:creationId xmlns:a16="http://schemas.microsoft.com/office/drawing/2014/main" id="{84E1274A-FF17-373C-5693-9FD87F3B7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58" y="3033186"/>
            <a:ext cx="4655377" cy="3545846"/>
          </a:xfrm>
          <a:prstGeom prst="rect">
            <a:avLst/>
          </a:prstGeom>
        </p:spPr>
      </p:pic>
      <p:pic>
        <p:nvPicPr>
          <p:cNvPr id="7" name="Picture 6" descr="A factory with smoke coming out of it&#10;&#10;Description automatically generated">
            <a:extLst>
              <a:ext uri="{FF2B5EF4-FFF2-40B4-BE49-F238E27FC236}">
                <a16:creationId xmlns:a16="http://schemas.microsoft.com/office/drawing/2014/main" id="{CCE1A3B8-8EF3-FC08-2B7B-D1F5436CB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4165" y="3033186"/>
            <a:ext cx="6117103" cy="3545846"/>
          </a:xfrm>
          <a:prstGeom prst="rect">
            <a:avLst/>
          </a:prstGeom>
        </p:spPr>
      </p:pic>
    </p:spTree>
    <p:extLst>
      <p:ext uri="{BB962C8B-B14F-4D97-AF65-F5344CB8AC3E}">
        <p14:creationId xmlns:p14="http://schemas.microsoft.com/office/powerpoint/2010/main" val="21439449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923330"/>
          </a:xfrm>
          <a:prstGeom prst="rect">
            <a:avLst/>
          </a:prstGeom>
          <a:noFill/>
        </p:spPr>
        <p:txBody>
          <a:bodyPr wrap="square" rtlCol="0">
            <a:spAutoFit/>
          </a:bodyPr>
          <a:lstStyle/>
          <a:p>
            <a:pPr algn="l"/>
            <a:r>
              <a:rPr lang="en-US" dirty="0">
                <a:latin typeface="Calibri" panose="020F0502020204030204" pitchFamily="34" charset="0"/>
              </a:rPr>
              <a:t>7</a:t>
            </a:r>
            <a:r>
              <a:rPr lang="en-US" sz="1800" b="0" i="0" u="none" strike="noStrike" baseline="0" dirty="0">
                <a:latin typeface="Calibri" panose="020F0502020204030204" pitchFamily="34" charset="0"/>
              </a:rPr>
              <a:t>. Give an example of each of the following in relation to how energy from an atom can be used: </a:t>
            </a:r>
            <a:r>
              <a:rPr lang="en-US" sz="1800" i="0" u="none" strike="noStrike" baseline="0" dirty="0">
                <a:latin typeface="Calibri" panose="020F0502020204030204" pitchFamily="34" charset="0"/>
              </a:rPr>
              <a:t>nuclear medicine, environmental applications</a:t>
            </a:r>
            <a:r>
              <a:rPr lang="en-US" sz="1800" b="0" i="0" u="none" strike="noStrike" baseline="0" dirty="0">
                <a:latin typeface="Calibri" panose="020F0502020204030204" pitchFamily="34" charset="0"/>
              </a:rPr>
              <a:t>, </a:t>
            </a:r>
            <a:r>
              <a:rPr lang="en-US" sz="1800" b="1" i="0" u="none" strike="noStrike" baseline="0" dirty="0">
                <a:latin typeface="Calibri" panose="020F0502020204030204" pitchFamily="34" charset="0"/>
              </a:rPr>
              <a:t>industrial applications</a:t>
            </a:r>
            <a:r>
              <a:rPr lang="en-US" sz="1800" b="0" i="0" u="none" strike="noStrike" baseline="0" dirty="0">
                <a:latin typeface="Calibri" panose="020F0502020204030204" pitchFamily="34" charset="0"/>
              </a:rPr>
              <a:t>, space exploration, and radiation therapy. For each example, explain the application and its significance to nuclear science.</a:t>
            </a:r>
            <a:endParaRPr lang="en-US" dirty="0"/>
          </a:p>
        </p:txBody>
      </p:sp>
      <p:sp>
        <p:nvSpPr>
          <p:cNvPr id="3" name="TextBox 2">
            <a:extLst>
              <a:ext uri="{FF2B5EF4-FFF2-40B4-BE49-F238E27FC236}">
                <a16:creationId xmlns:a16="http://schemas.microsoft.com/office/drawing/2014/main" id="{BA7D89B1-00EA-2D81-8282-FD556F7F2ED5}"/>
              </a:ext>
            </a:extLst>
          </p:cNvPr>
          <p:cNvSpPr txBox="1"/>
          <p:nvPr/>
        </p:nvSpPr>
        <p:spPr>
          <a:xfrm>
            <a:off x="597159" y="1955968"/>
            <a:ext cx="3599392" cy="4278094"/>
          </a:xfrm>
          <a:prstGeom prst="rect">
            <a:avLst/>
          </a:prstGeom>
          <a:noFill/>
        </p:spPr>
        <p:txBody>
          <a:bodyPr wrap="square" rtlCol="0">
            <a:spAutoFit/>
          </a:bodyPr>
          <a:lstStyle/>
          <a:p>
            <a:r>
              <a:rPr lang="en-US" sz="1600" b="1" dirty="0"/>
              <a:t>Industrial radiography </a:t>
            </a:r>
            <a:r>
              <a:rPr lang="en-US" sz="1600" dirty="0"/>
              <a:t>is a method of inspecting materials for seeing hidden flaws by using the ability of short X-rays, gamma rays and neutrons to penetrate various materials. It is a major element of non-destructive testing.</a:t>
            </a:r>
          </a:p>
          <a:p>
            <a:endParaRPr lang="en-US" sz="1600" dirty="0"/>
          </a:p>
          <a:p>
            <a:r>
              <a:rPr lang="en-US" sz="1600" dirty="0"/>
              <a:t>Industrial radiography for </a:t>
            </a:r>
            <a:r>
              <a:rPr lang="en-US" sz="1600" b="1" dirty="0"/>
              <a:t>non-destructive testing </a:t>
            </a:r>
            <a:r>
              <a:rPr lang="en-US" sz="1600" dirty="0"/>
              <a:t>is used to inspect, among others, concrete and a wide variety of welds, such as those in gas and water pipelines, storage tanks and structural elements. It can identify cracks or flaws that may not be otherwise visible.  These characteristics have made non-destructive testing a key tool for quality control, safety and reliability.</a:t>
            </a:r>
          </a:p>
        </p:txBody>
      </p:sp>
      <p:pic>
        <p:nvPicPr>
          <p:cNvPr id="5" name="Picture 4" descr="A diagram of a radiographic testing&#10;&#10;Description automatically generated">
            <a:extLst>
              <a:ext uri="{FF2B5EF4-FFF2-40B4-BE49-F238E27FC236}">
                <a16:creationId xmlns:a16="http://schemas.microsoft.com/office/drawing/2014/main" id="{81A28051-6327-744E-E838-3DF98107C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551" y="1754065"/>
            <a:ext cx="3092372" cy="2321703"/>
          </a:xfrm>
          <a:prstGeom prst="rect">
            <a:avLst/>
          </a:prstGeom>
        </p:spPr>
      </p:pic>
      <p:pic>
        <p:nvPicPr>
          <p:cNvPr id="7" name="Picture 6" descr="A computer screen shot of a machine&#10;&#10;Description automatically generated">
            <a:extLst>
              <a:ext uri="{FF2B5EF4-FFF2-40B4-BE49-F238E27FC236}">
                <a16:creationId xmlns:a16="http://schemas.microsoft.com/office/drawing/2014/main" id="{EC8DC206-92F5-AED5-F8B1-AB46555BA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473" y="3706981"/>
            <a:ext cx="5056324" cy="2995699"/>
          </a:xfrm>
          <a:prstGeom prst="rect">
            <a:avLst/>
          </a:prstGeom>
        </p:spPr>
      </p:pic>
    </p:spTree>
    <p:extLst>
      <p:ext uri="{BB962C8B-B14F-4D97-AF65-F5344CB8AC3E}">
        <p14:creationId xmlns:p14="http://schemas.microsoft.com/office/powerpoint/2010/main" val="12053801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923330"/>
          </a:xfrm>
          <a:prstGeom prst="rect">
            <a:avLst/>
          </a:prstGeom>
          <a:noFill/>
        </p:spPr>
        <p:txBody>
          <a:bodyPr wrap="square" rtlCol="0">
            <a:spAutoFit/>
          </a:bodyPr>
          <a:lstStyle/>
          <a:p>
            <a:pPr algn="l"/>
            <a:r>
              <a:rPr lang="en-US" dirty="0">
                <a:latin typeface="Calibri" panose="020F0502020204030204" pitchFamily="34" charset="0"/>
              </a:rPr>
              <a:t>7</a:t>
            </a:r>
            <a:r>
              <a:rPr lang="en-US" sz="1800" b="0" i="0" u="none" strike="noStrike" baseline="0" dirty="0">
                <a:latin typeface="Calibri" panose="020F0502020204030204" pitchFamily="34" charset="0"/>
              </a:rPr>
              <a:t>. Give an example of each of the following in relation to how energy from an atom can be used: </a:t>
            </a:r>
            <a:r>
              <a:rPr lang="en-US" sz="1800" i="0" u="none" strike="noStrike" baseline="0" dirty="0">
                <a:latin typeface="Calibri" panose="020F0502020204030204" pitchFamily="34" charset="0"/>
              </a:rPr>
              <a:t>nuclear medicine, environmental applications, industrial applications</a:t>
            </a:r>
            <a:r>
              <a:rPr lang="en-US" sz="1800" b="0" i="0" u="none" strike="noStrike" baseline="0" dirty="0">
                <a:latin typeface="Calibri" panose="020F0502020204030204" pitchFamily="34" charset="0"/>
              </a:rPr>
              <a:t>, </a:t>
            </a:r>
            <a:r>
              <a:rPr lang="en-US" sz="1800" b="1" i="0" u="none" strike="noStrike" baseline="0" dirty="0">
                <a:latin typeface="Calibri" panose="020F0502020204030204" pitchFamily="34" charset="0"/>
              </a:rPr>
              <a:t>space exploration</a:t>
            </a:r>
            <a:r>
              <a:rPr lang="en-US" sz="1800" b="0" i="0" u="none" strike="noStrike" baseline="0" dirty="0">
                <a:latin typeface="Calibri" panose="020F0502020204030204" pitchFamily="34" charset="0"/>
              </a:rPr>
              <a:t>, and radiation therapy. For each example, explain the application and its significance to nuclear science.</a:t>
            </a:r>
            <a:endParaRPr lang="en-US" dirty="0"/>
          </a:p>
        </p:txBody>
      </p:sp>
      <p:sp>
        <p:nvSpPr>
          <p:cNvPr id="3" name="TextBox 2">
            <a:extLst>
              <a:ext uri="{FF2B5EF4-FFF2-40B4-BE49-F238E27FC236}">
                <a16:creationId xmlns:a16="http://schemas.microsoft.com/office/drawing/2014/main" id="{BA7D89B1-00EA-2D81-8282-FD556F7F2ED5}"/>
              </a:ext>
            </a:extLst>
          </p:cNvPr>
          <p:cNvSpPr txBox="1"/>
          <p:nvPr/>
        </p:nvSpPr>
        <p:spPr>
          <a:xfrm>
            <a:off x="597159" y="1955968"/>
            <a:ext cx="11010122" cy="1077218"/>
          </a:xfrm>
          <a:prstGeom prst="rect">
            <a:avLst/>
          </a:prstGeom>
          <a:noFill/>
        </p:spPr>
        <p:txBody>
          <a:bodyPr wrap="square" rtlCol="0">
            <a:spAutoFit/>
          </a:bodyPr>
          <a:lstStyle/>
          <a:p>
            <a:r>
              <a:rPr lang="en-US" sz="1600" b="1" dirty="0"/>
              <a:t>Radioisotope Thermoelectric Generators (RTGs</a:t>
            </a:r>
            <a:r>
              <a:rPr lang="en-US" sz="1600" dirty="0"/>
              <a:t>) are lightweight, compact spacecraft power systems that are extraordinarily reliable. RTGs provide electrical power using heat from the natural radioactive decay of plutonium-238, in the form of plutonium oxide. The large difference in temperature between this hot fuel and the cold environment of space is applied across special solid-state metallic junctions called thermocouples, which generates an electrical current using no moving parts.</a:t>
            </a:r>
          </a:p>
        </p:txBody>
      </p:sp>
      <p:pic>
        <p:nvPicPr>
          <p:cNvPr id="6" name="Picture 5" descr="A red round object in the snow&#10;&#10;Description automatically generated">
            <a:extLst>
              <a:ext uri="{FF2B5EF4-FFF2-40B4-BE49-F238E27FC236}">
                <a16:creationId xmlns:a16="http://schemas.microsoft.com/office/drawing/2014/main" id="{2D6B1B4C-384C-B798-E167-69269AB00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0323" y="3587265"/>
            <a:ext cx="3488305" cy="2746448"/>
          </a:xfrm>
          <a:prstGeom prst="rect">
            <a:avLst/>
          </a:prstGeom>
        </p:spPr>
      </p:pic>
      <p:pic>
        <p:nvPicPr>
          <p:cNvPr id="9" name="Picture 8" descr="A group of people in protective gear&#10;&#10;Description automatically generated">
            <a:extLst>
              <a:ext uri="{FF2B5EF4-FFF2-40B4-BE49-F238E27FC236}">
                <a16:creationId xmlns:a16="http://schemas.microsoft.com/office/drawing/2014/main" id="{AAAFC64E-B152-94B0-8D37-8B215D877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58" y="3033186"/>
            <a:ext cx="5625199" cy="3749195"/>
          </a:xfrm>
          <a:prstGeom prst="rect">
            <a:avLst/>
          </a:prstGeom>
        </p:spPr>
      </p:pic>
    </p:spTree>
    <p:extLst>
      <p:ext uri="{BB962C8B-B14F-4D97-AF65-F5344CB8AC3E}">
        <p14:creationId xmlns:p14="http://schemas.microsoft.com/office/powerpoint/2010/main" val="3733835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923330"/>
          </a:xfrm>
          <a:prstGeom prst="rect">
            <a:avLst/>
          </a:prstGeom>
          <a:noFill/>
        </p:spPr>
        <p:txBody>
          <a:bodyPr wrap="square" rtlCol="0">
            <a:spAutoFit/>
          </a:bodyPr>
          <a:lstStyle/>
          <a:p>
            <a:pPr algn="l"/>
            <a:r>
              <a:rPr lang="en-US" dirty="0">
                <a:latin typeface="Calibri" panose="020F0502020204030204" pitchFamily="34" charset="0"/>
              </a:rPr>
              <a:t>7</a:t>
            </a:r>
            <a:r>
              <a:rPr lang="en-US" sz="1800" b="0" i="0" u="none" strike="noStrike" baseline="0" dirty="0">
                <a:latin typeface="Calibri" panose="020F0502020204030204" pitchFamily="34" charset="0"/>
              </a:rPr>
              <a:t>. Give an example of each of the following in relation to how energy from an atom can be used: </a:t>
            </a:r>
            <a:r>
              <a:rPr lang="en-US" sz="1800" i="0" u="none" strike="noStrike" baseline="0" dirty="0">
                <a:latin typeface="Calibri" panose="020F0502020204030204" pitchFamily="34" charset="0"/>
              </a:rPr>
              <a:t>nuclear medicine, environmental applications, industrial applications</a:t>
            </a:r>
            <a:r>
              <a:rPr lang="en-US" sz="1800" b="0" i="0" u="none" strike="noStrike" baseline="0" dirty="0">
                <a:latin typeface="Calibri" panose="020F0502020204030204" pitchFamily="34" charset="0"/>
              </a:rPr>
              <a:t>, </a:t>
            </a:r>
            <a:r>
              <a:rPr lang="en-US" sz="1800" b="1" i="0" u="none" strike="noStrike" baseline="0" dirty="0">
                <a:latin typeface="Calibri" panose="020F0502020204030204" pitchFamily="34" charset="0"/>
              </a:rPr>
              <a:t>space exploration</a:t>
            </a:r>
            <a:r>
              <a:rPr lang="en-US" sz="1800" b="0" i="0" u="none" strike="noStrike" baseline="0" dirty="0">
                <a:latin typeface="Calibri" panose="020F0502020204030204" pitchFamily="34" charset="0"/>
              </a:rPr>
              <a:t>, and radiation therapy. For each example, explain the application and its significance to nuclear science.</a:t>
            </a:r>
            <a:endParaRPr lang="en-US" dirty="0"/>
          </a:p>
        </p:txBody>
      </p:sp>
      <p:sp>
        <p:nvSpPr>
          <p:cNvPr id="3" name="TextBox 2">
            <a:extLst>
              <a:ext uri="{FF2B5EF4-FFF2-40B4-BE49-F238E27FC236}">
                <a16:creationId xmlns:a16="http://schemas.microsoft.com/office/drawing/2014/main" id="{BA7D89B1-00EA-2D81-8282-FD556F7F2ED5}"/>
              </a:ext>
            </a:extLst>
          </p:cNvPr>
          <p:cNvSpPr txBox="1"/>
          <p:nvPr/>
        </p:nvSpPr>
        <p:spPr>
          <a:xfrm>
            <a:off x="597159" y="1955968"/>
            <a:ext cx="11010122" cy="830997"/>
          </a:xfrm>
          <a:prstGeom prst="rect">
            <a:avLst/>
          </a:prstGeom>
          <a:noFill/>
        </p:spPr>
        <p:txBody>
          <a:bodyPr wrap="square" rtlCol="0">
            <a:spAutoFit/>
          </a:bodyPr>
          <a:lstStyle/>
          <a:p>
            <a:r>
              <a:rPr lang="en-US" sz="1600" b="1" dirty="0"/>
              <a:t>The Radioisotope Thermoelectric Generator (RTG</a:t>
            </a:r>
            <a:r>
              <a:rPr lang="en-US" sz="1600" dirty="0"/>
              <a:t>) on Apollo 13 was not left on the moon as planned due to an in-flight abort.  It was ejected with the Lunar Module before reentry into the earth’s atmosphere.  The Lunar Module burned up in the upper atmosphere but the RTG, which was designed to survive a reentry, landed in the Tonga Trench, 6 miles below the surface.</a:t>
            </a:r>
          </a:p>
        </p:txBody>
      </p:sp>
      <p:pic>
        <p:nvPicPr>
          <p:cNvPr id="5" name="Picture 4" descr="A map of the world with blue points&#10;&#10;Description automatically generated">
            <a:extLst>
              <a:ext uri="{FF2B5EF4-FFF2-40B4-BE49-F238E27FC236}">
                <a16:creationId xmlns:a16="http://schemas.microsoft.com/office/drawing/2014/main" id="{5A20D959-EF45-1884-032D-3582D93C1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875" y="2927249"/>
            <a:ext cx="5026522" cy="3737671"/>
          </a:xfrm>
          <a:prstGeom prst="rect">
            <a:avLst/>
          </a:prstGeom>
        </p:spPr>
      </p:pic>
      <p:pic>
        <p:nvPicPr>
          <p:cNvPr id="8" name="Picture 7" descr="A astronaut working on a space vehicle&#10;&#10;Description automatically generated">
            <a:extLst>
              <a:ext uri="{FF2B5EF4-FFF2-40B4-BE49-F238E27FC236}">
                <a16:creationId xmlns:a16="http://schemas.microsoft.com/office/drawing/2014/main" id="{09B511EA-12FE-19EA-8DE2-DD7BA3E3D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586" y="2987104"/>
            <a:ext cx="3837445" cy="3737671"/>
          </a:xfrm>
          <a:prstGeom prst="rect">
            <a:avLst/>
          </a:prstGeom>
        </p:spPr>
      </p:pic>
      <p:sp>
        <p:nvSpPr>
          <p:cNvPr id="10" name="TextBox 9">
            <a:extLst>
              <a:ext uri="{FF2B5EF4-FFF2-40B4-BE49-F238E27FC236}">
                <a16:creationId xmlns:a16="http://schemas.microsoft.com/office/drawing/2014/main" id="{9998EDE1-CB20-1642-59D7-78921FEF2208}"/>
              </a:ext>
            </a:extLst>
          </p:cNvPr>
          <p:cNvSpPr txBox="1"/>
          <p:nvPr/>
        </p:nvSpPr>
        <p:spPr>
          <a:xfrm>
            <a:off x="6600636" y="5752848"/>
            <a:ext cx="1265627" cy="830997"/>
          </a:xfrm>
          <a:prstGeom prst="rect">
            <a:avLst/>
          </a:prstGeom>
          <a:noFill/>
        </p:spPr>
        <p:txBody>
          <a:bodyPr wrap="square" rtlCol="0">
            <a:spAutoFit/>
          </a:bodyPr>
          <a:lstStyle/>
          <a:p>
            <a:r>
              <a:rPr lang="en-US" sz="1600" dirty="0"/>
              <a:t>RTG from Apollo 12 on the moon.</a:t>
            </a:r>
          </a:p>
        </p:txBody>
      </p:sp>
    </p:spTree>
    <p:extLst>
      <p:ext uri="{BB962C8B-B14F-4D97-AF65-F5344CB8AC3E}">
        <p14:creationId xmlns:p14="http://schemas.microsoft.com/office/powerpoint/2010/main" val="27772711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923330"/>
          </a:xfrm>
          <a:prstGeom prst="rect">
            <a:avLst/>
          </a:prstGeom>
          <a:noFill/>
        </p:spPr>
        <p:txBody>
          <a:bodyPr wrap="square" rtlCol="0">
            <a:spAutoFit/>
          </a:bodyPr>
          <a:lstStyle/>
          <a:p>
            <a:pPr algn="l"/>
            <a:r>
              <a:rPr lang="en-US" dirty="0">
                <a:latin typeface="Calibri" panose="020F0502020204030204" pitchFamily="34" charset="0"/>
              </a:rPr>
              <a:t>7</a:t>
            </a:r>
            <a:r>
              <a:rPr lang="en-US" sz="1800" b="0" i="0" u="none" strike="noStrike" baseline="0" dirty="0">
                <a:latin typeface="Calibri" panose="020F0502020204030204" pitchFamily="34" charset="0"/>
              </a:rPr>
              <a:t>. Give an example of each of the following in relation to how energy from an atom can be used: </a:t>
            </a:r>
            <a:r>
              <a:rPr lang="en-US" sz="1800" i="0" u="none" strike="noStrike" baseline="0" dirty="0">
                <a:latin typeface="Calibri" panose="020F0502020204030204" pitchFamily="34" charset="0"/>
              </a:rPr>
              <a:t>nuclear medicine, environmental applications, industrial applications</a:t>
            </a:r>
            <a:r>
              <a:rPr lang="en-US" sz="1800" b="0" i="0" u="none" strike="noStrike" baseline="0" dirty="0">
                <a:latin typeface="Calibri" panose="020F0502020204030204" pitchFamily="34" charset="0"/>
              </a:rPr>
              <a:t>, </a:t>
            </a:r>
            <a:r>
              <a:rPr lang="en-US" sz="1800" i="0" u="none" strike="noStrike" baseline="0" dirty="0">
                <a:latin typeface="Calibri" panose="020F0502020204030204" pitchFamily="34" charset="0"/>
              </a:rPr>
              <a:t>space exploration, </a:t>
            </a:r>
            <a:r>
              <a:rPr lang="en-US" sz="1800" b="0" i="0" u="none" strike="noStrike" baseline="0" dirty="0">
                <a:latin typeface="Calibri" panose="020F0502020204030204" pitchFamily="34" charset="0"/>
              </a:rPr>
              <a:t>and </a:t>
            </a:r>
            <a:r>
              <a:rPr lang="en-US" sz="1800" b="1" i="0" u="none" strike="noStrike" baseline="0" dirty="0">
                <a:latin typeface="Calibri" panose="020F0502020204030204" pitchFamily="34" charset="0"/>
              </a:rPr>
              <a:t>radiation therapy</a:t>
            </a:r>
            <a:r>
              <a:rPr lang="en-US" sz="1800" b="0" i="0" u="none" strike="noStrike" baseline="0" dirty="0">
                <a:latin typeface="Calibri" panose="020F0502020204030204" pitchFamily="34" charset="0"/>
              </a:rPr>
              <a:t>. For each example, explain the application and its significance to nuclear science.</a:t>
            </a:r>
            <a:endParaRPr lang="en-US" dirty="0"/>
          </a:p>
        </p:txBody>
      </p:sp>
      <p:sp>
        <p:nvSpPr>
          <p:cNvPr id="3" name="TextBox 2">
            <a:extLst>
              <a:ext uri="{FF2B5EF4-FFF2-40B4-BE49-F238E27FC236}">
                <a16:creationId xmlns:a16="http://schemas.microsoft.com/office/drawing/2014/main" id="{BA7D89B1-00EA-2D81-8282-FD556F7F2ED5}"/>
              </a:ext>
            </a:extLst>
          </p:cNvPr>
          <p:cNvSpPr txBox="1"/>
          <p:nvPr/>
        </p:nvSpPr>
        <p:spPr>
          <a:xfrm>
            <a:off x="597159" y="1955968"/>
            <a:ext cx="5046687" cy="3970318"/>
          </a:xfrm>
          <a:prstGeom prst="rect">
            <a:avLst/>
          </a:prstGeom>
          <a:noFill/>
        </p:spPr>
        <p:txBody>
          <a:bodyPr wrap="square" rtlCol="0">
            <a:spAutoFit/>
          </a:bodyPr>
          <a:lstStyle/>
          <a:p>
            <a:r>
              <a:rPr lang="en-US" b="1" dirty="0"/>
              <a:t>Radiation therapy, also called radiotherapy</a:t>
            </a:r>
            <a:r>
              <a:rPr lang="en-US" dirty="0"/>
              <a:t>, is a type of cancer treatment. This treatment uses beams of intense energy to kill cancer cells. Radiation therapy most often uses X-rays. But other types of radiation therapy exist, including proton radiation.</a:t>
            </a:r>
          </a:p>
          <a:p>
            <a:endParaRPr lang="en-US" dirty="0"/>
          </a:p>
          <a:p>
            <a:r>
              <a:rPr lang="en-US" dirty="0"/>
              <a:t>Modern methods of radiation are precise. They aim beams directly at the cancer while protecting healthy tissues from high doses of radiation. </a:t>
            </a:r>
          </a:p>
          <a:p>
            <a:endParaRPr lang="en-US" dirty="0"/>
          </a:p>
          <a:p>
            <a:r>
              <a:rPr lang="en-US" dirty="0"/>
              <a:t>Radiation therapy damages cells by destroying their genetic material. Genetic material controls how cells grow and divide. </a:t>
            </a:r>
          </a:p>
        </p:txBody>
      </p:sp>
      <p:pic>
        <p:nvPicPr>
          <p:cNvPr id="9" name="Picture 8" descr="A person using a machine to scan a person's body&#10;&#10;Description automatically generated">
            <a:extLst>
              <a:ext uri="{FF2B5EF4-FFF2-40B4-BE49-F238E27FC236}">
                <a16:creationId xmlns:a16="http://schemas.microsoft.com/office/drawing/2014/main" id="{8AA08CE5-3DE9-5D11-5E76-A1EC71D6E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9358" y="1688440"/>
            <a:ext cx="5314897" cy="4573081"/>
          </a:xfrm>
          <a:prstGeom prst="rect">
            <a:avLst/>
          </a:prstGeom>
        </p:spPr>
      </p:pic>
    </p:spTree>
    <p:extLst>
      <p:ext uri="{BB962C8B-B14F-4D97-AF65-F5344CB8AC3E}">
        <p14:creationId xmlns:p14="http://schemas.microsoft.com/office/powerpoint/2010/main" val="17209044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923330"/>
          </a:xfrm>
          <a:prstGeom prst="rect">
            <a:avLst/>
          </a:prstGeom>
          <a:noFill/>
        </p:spPr>
        <p:txBody>
          <a:bodyPr wrap="square" rtlCol="0">
            <a:spAutoFit/>
          </a:bodyPr>
          <a:lstStyle/>
          <a:p>
            <a:pPr algn="l"/>
            <a:r>
              <a:rPr lang="en-US" dirty="0">
                <a:latin typeface="Calibri" panose="020F0502020204030204" pitchFamily="34" charset="0"/>
              </a:rPr>
              <a:t>7</a:t>
            </a:r>
            <a:r>
              <a:rPr lang="en-US" sz="1800" b="0" i="0" u="none" strike="noStrike" baseline="0" dirty="0">
                <a:latin typeface="Calibri" panose="020F0502020204030204" pitchFamily="34" charset="0"/>
              </a:rPr>
              <a:t>. Give an example of each of the following in relation to how energy from an atom can be used: </a:t>
            </a:r>
            <a:r>
              <a:rPr lang="en-US" sz="1800" i="0" u="none" strike="noStrike" baseline="0" dirty="0">
                <a:latin typeface="Calibri" panose="020F0502020204030204" pitchFamily="34" charset="0"/>
              </a:rPr>
              <a:t>nuclear medicine, environmental applications, industrial applications</a:t>
            </a:r>
            <a:r>
              <a:rPr lang="en-US" sz="1800" b="0" i="0" u="none" strike="noStrike" baseline="0" dirty="0">
                <a:latin typeface="Calibri" panose="020F0502020204030204" pitchFamily="34" charset="0"/>
              </a:rPr>
              <a:t>, </a:t>
            </a:r>
            <a:r>
              <a:rPr lang="en-US" sz="1800" i="0" u="none" strike="noStrike" baseline="0" dirty="0">
                <a:latin typeface="Calibri" panose="020F0502020204030204" pitchFamily="34" charset="0"/>
              </a:rPr>
              <a:t>space exploration, </a:t>
            </a:r>
            <a:r>
              <a:rPr lang="en-US" sz="1800" b="0" i="0" u="none" strike="noStrike" baseline="0" dirty="0">
                <a:latin typeface="Calibri" panose="020F0502020204030204" pitchFamily="34" charset="0"/>
              </a:rPr>
              <a:t>and </a:t>
            </a:r>
            <a:r>
              <a:rPr lang="en-US" sz="1800" b="1" i="0" u="none" strike="noStrike" baseline="0" dirty="0">
                <a:latin typeface="Calibri" panose="020F0502020204030204" pitchFamily="34" charset="0"/>
              </a:rPr>
              <a:t>radiation therapy</a:t>
            </a:r>
            <a:r>
              <a:rPr lang="en-US" sz="1800" b="0" i="0" u="none" strike="noStrike" baseline="0" dirty="0">
                <a:latin typeface="Calibri" panose="020F0502020204030204" pitchFamily="34" charset="0"/>
              </a:rPr>
              <a:t>. For each example, explain the application and its significance to nuclear science.</a:t>
            </a:r>
            <a:endParaRPr lang="en-US" dirty="0"/>
          </a:p>
        </p:txBody>
      </p:sp>
      <p:sp>
        <p:nvSpPr>
          <p:cNvPr id="3" name="TextBox 2">
            <a:extLst>
              <a:ext uri="{FF2B5EF4-FFF2-40B4-BE49-F238E27FC236}">
                <a16:creationId xmlns:a16="http://schemas.microsoft.com/office/drawing/2014/main" id="{BA7D89B1-00EA-2D81-8282-FD556F7F2ED5}"/>
              </a:ext>
            </a:extLst>
          </p:cNvPr>
          <p:cNvSpPr txBox="1"/>
          <p:nvPr/>
        </p:nvSpPr>
        <p:spPr>
          <a:xfrm>
            <a:off x="597159" y="1955968"/>
            <a:ext cx="11010122" cy="1477328"/>
          </a:xfrm>
          <a:prstGeom prst="rect">
            <a:avLst/>
          </a:prstGeom>
          <a:noFill/>
        </p:spPr>
        <p:txBody>
          <a:bodyPr wrap="square" rtlCol="0">
            <a:spAutoFit/>
          </a:bodyPr>
          <a:lstStyle/>
          <a:p>
            <a:r>
              <a:rPr lang="en-US" dirty="0"/>
              <a:t>Radiation therapy can be given inside or outside of your body. The most common kind is </a:t>
            </a:r>
            <a:r>
              <a:rPr lang="en-US" b="1" dirty="0"/>
              <a:t>external beam radiation therapy.</a:t>
            </a:r>
            <a:r>
              <a:rPr lang="en-US" dirty="0"/>
              <a:t> This treatment uses a large machine called a linear accelerator. High-energy beams are aimed from the machine to a precise point on your body.</a:t>
            </a:r>
          </a:p>
          <a:p>
            <a:r>
              <a:rPr lang="en-US" b="1" dirty="0"/>
              <a:t>Radiation treatment that goes inside the body is called brachytherapy </a:t>
            </a:r>
            <a:r>
              <a:rPr lang="en-US" dirty="0"/>
              <a:t>(</a:t>
            </a:r>
            <a:r>
              <a:rPr lang="en-US" dirty="0" err="1"/>
              <a:t>brak</a:t>
            </a:r>
            <a:r>
              <a:rPr lang="en-US" dirty="0"/>
              <a:t>-e-THER-uh-pee). Brachytherapy also is a common cancer treatment. During this therapy, a provider places a small solid implant in or near the cancer.</a:t>
            </a:r>
          </a:p>
        </p:txBody>
      </p:sp>
      <p:pic>
        <p:nvPicPr>
          <p:cNvPr id="5" name="Picture 4" descr="A diagram of a human body&#10;&#10;Description automatically generated">
            <a:extLst>
              <a:ext uri="{FF2B5EF4-FFF2-40B4-BE49-F238E27FC236}">
                <a16:creationId xmlns:a16="http://schemas.microsoft.com/office/drawing/2014/main" id="{B3AB12BF-DFFF-C211-7C6A-3B763E3E3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58" y="3600575"/>
            <a:ext cx="5963788" cy="2981893"/>
          </a:xfrm>
          <a:prstGeom prst="rect">
            <a:avLst/>
          </a:prstGeom>
        </p:spPr>
      </p:pic>
      <p:pic>
        <p:nvPicPr>
          <p:cNvPr id="8" name="Picture 7" descr="A close-up of a penny and some small silver objects&#10;&#10;Description automatically generated">
            <a:extLst>
              <a:ext uri="{FF2B5EF4-FFF2-40B4-BE49-F238E27FC236}">
                <a16:creationId xmlns:a16="http://schemas.microsoft.com/office/drawing/2014/main" id="{B9640780-D924-3E45-62AC-27B932099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4272" y="3600575"/>
            <a:ext cx="2898466" cy="3166574"/>
          </a:xfrm>
          <a:prstGeom prst="rect">
            <a:avLst/>
          </a:prstGeom>
        </p:spPr>
      </p:pic>
    </p:spTree>
    <p:extLst>
      <p:ext uri="{BB962C8B-B14F-4D97-AF65-F5344CB8AC3E}">
        <p14:creationId xmlns:p14="http://schemas.microsoft.com/office/powerpoint/2010/main" val="38950264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923330"/>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8. Find out about three career opportunities in nuclear science that interest you. Pick one and find out the education, training, and experience required for this profession and discuss this with your counselor. Tell why this profession interests you.</a:t>
            </a:r>
            <a:endParaRPr lang="en-US" dirty="0"/>
          </a:p>
        </p:txBody>
      </p:sp>
      <p:sp>
        <p:nvSpPr>
          <p:cNvPr id="3" name="TextBox 2">
            <a:extLst>
              <a:ext uri="{FF2B5EF4-FFF2-40B4-BE49-F238E27FC236}">
                <a16:creationId xmlns:a16="http://schemas.microsoft.com/office/drawing/2014/main" id="{3367DB2F-3A96-002D-9291-DE92D6EB5588}"/>
              </a:ext>
            </a:extLst>
          </p:cNvPr>
          <p:cNvSpPr txBox="1"/>
          <p:nvPr/>
        </p:nvSpPr>
        <p:spPr>
          <a:xfrm>
            <a:off x="597158" y="1932200"/>
            <a:ext cx="10910597" cy="4278094"/>
          </a:xfrm>
          <a:prstGeom prst="rect">
            <a:avLst/>
          </a:prstGeom>
          <a:noFill/>
        </p:spPr>
        <p:txBody>
          <a:bodyPr wrap="square" rtlCol="0">
            <a:spAutoFit/>
          </a:bodyPr>
          <a:lstStyle/>
          <a:p>
            <a:r>
              <a:rPr lang="en-US" sz="1600" b="1" dirty="0"/>
              <a:t>Nuclear Engineer </a:t>
            </a:r>
            <a:r>
              <a:rPr lang="en-US" sz="1600" dirty="0"/>
              <a:t>– Bachelor’s degree, 2022 median salary $122,480/yr. or $58.89/hour.  800 new jobs per year from 2023 to 2032.</a:t>
            </a:r>
          </a:p>
          <a:p>
            <a:endParaRPr lang="en-US" sz="1600" dirty="0"/>
          </a:p>
          <a:p>
            <a:r>
              <a:rPr lang="en-US" sz="1600" b="1" dirty="0"/>
              <a:t>Nuclear Energy Technician </a:t>
            </a:r>
            <a:r>
              <a:rPr lang="en-US" sz="1600" dirty="0"/>
              <a:t>– Associate’s Degree, 2022 median salary $100,420/yr. or $48.28/hour. 600 new jobs per year from 2023 to 2032.</a:t>
            </a:r>
          </a:p>
          <a:p>
            <a:endParaRPr lang="en-US" sz="1600" dirty="0"/>
          </a:p>
          <a:p>
            <a:r>
              <a:rPr lang="en-US" sz="1600" b="1" dirty="0"/>
              <a:t>Nuclear Weapons Engineer </a:t>
            </a:r>
            <a:r>
              <a:rPr lang="en-US" sz="1600" dirty="0"/>
              <a:t>– Bachelor’s Degree, Average salary $105,000/yr.  Limited jobs. Work at select National Labs operated by the Department of Energy and the National Nuclear Security Administration (NNSA)</a:t>
            </a:r>
          </a:p>
          <a:p>
            <a:endParaRPr lang="en-US" sz="1600" dirty="0"/>
          </a:p>
          <a:p>
            <a:r>
              <a:rPr lang="en-US" sz="1600" b="1" dirty="0"/>
              <a:t>Radiation Safety Technician </a:t>
            </a:r>
            <a:r>
              <a:rPr lang="en-US" sz="1600" dirty="0"/>
              <a:t>– While a degree is preferred, 12+ college credit hours in science/physics plus 15+ college credit hours in math.  Most have previous experience in a radiation field in a hospital.  $72,800 to $100,000 /yr.</a:t>
            </a:r>
          </a:p>
          <a:p>
            <a:endParaRPr lang="en-US" sz="1600" dirty="0"/>
          </a:p>
          <a:p>
            <a:r>
              <a:rPr lang="en-US" sz="1600" b="1" dirty="0"/>
              <a:t>Health Physicist </a:t>
            </a:r>
            <a:r>
              <a:rPr lang="en-US" sz="1600" dirty="0"/>
              <a:t>– Bachelor’s Degree, Salary Range from $90,000 to $160,000/yr.  Fairly high demand.  </a:t>
            </a:r>
          </a:p>
          <a:p>
            <a:endParaRPr lang="en-US" sz="1600" dirty="0"/>
          </a:p>
          <a:p>
            <a:r>
              <a:rPr lang="en-US" sz="1600" b="1" dirty="0"/>
              <a:t>Medical Field: X-Ray, Radiology, Cancer Therapy, Nuclear Medicine, etc.  To borrow a phrase, “To be one, ask one.”</a:t>
            </a:r>
          </a:p>
          <a:p>
            <a:endParaRPr lang="en-US" sz="1600" dirty="0"/>
          </a:p>
          <a:p>
            <a:r>
              <a:rPr lang="en-US" sz="1600" i="1" dirty="0"/>
              <a:t>Sources: US Bureau of Labor Statistics and Zip Recruiter.</a:t>
            </a:r>
          </a:p>
        </p:txBody>
      </p:sp>
    </p:spTree>
    <p:extLst>
      <p:ext uri="{BB962C8B-B14F-4D97-AF65-F5344CB8AC3E}">
        <p14:creationId xmlns:p14="http://schemas.microsoft.com/office/powerpoint/2010/main" val="407470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369332"/>
          </a:xfrm>
          <a:prstGeom prst="rect">
            <a:avLst/>
          </a:prstGeom>
          <a:noFill/>
        </p:spPr>
        <p:txBody>
          <a:bodyPr wrap="square" rtlCol="0">
            <a:spAutoFit/>
          </a:bodyPr>
          <a:lstStyle/>
          <a:p>
            <a:r>
              <a:rPr lang="en-US" dirty="0"/>
              <a:t>Sources and for more research:</a:t>
            </a:r>
          </a:p>
        </p:txBody>
      </p:sp>
      <p:sp>
        <p:nvSpPr>
          <p:cNvPr id="4" name="TextBox 3">
            <a:extLst>
              <a:ext uri="{FF2B5EF4-FFF2-40B4-BE49-F238E27FC236}">
                <a16:creationId xmlns:a16="http://schemas.microsoft.com/office/drawing/2014/main" id="{3547D298-E960-A932-3106-23FBBEA60C50}"/>
              </a:ext>
            </a:extLst>
          </p:cNvPr>
          <p:cNvSpPr txBox="1"/>
          <p:nvPr/>
        </p:nvSpPr>
        <p:spPr>
          <a:xfrm>
            <a:off x="597158" y="1474236"/>
            <a:ext cx="11010123" cy="3970318"/>
          </a:xfrm>
          <a:prstGeom prst="rect">
            <a:avLst/>
          </a:prstGeom>
          <a:noFill/>
        </p:spPr>
        <p:txBody>
          <a:bodyPr wrap="square" rtlCol="0">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ALARA – As Low As Reasonably Achievable </a:t>
            </a:r>
            <a:r>
              <a:rPr lang="en-US" sz="1800" u="sng" dirty="0">
                <a:solidFill>
                  <a:srgbClr val="0563C1"/>
                </a:solidFill>
                <a:effectLst/>
                <a:latin typeface="Calibri" panose="020F0502020204030204" pitchFamily="34" charset="0"/>
                <a:ea typeface="Calibri" panose="020F0502020204030204" pitchFamily="34" charset="0"/>
                <a:hlinkClick r:id="rId2"/>
              </a:rPr>
              <a:t>https://www.cdc.gov/nceh/radiation/alara.html</a:t>
            </a:r>
            <a:r>
              <a:rPr lang="en-US" sz="1800" dirty="0">
                <a:effectLst/>
                <a:latin typeface="Calibri" panose="020F0502020204030204" pitchFamily="34" charset="0"/>
                <a:ea typeface="Calibri" panose="020F0502020204030204" pitchFamily="34" charset="0"/>
              </a:rPr>
              <a:t>.</a:t>
            </a:r>
          </a:p>
          <a:p>
            <a:pPr marL="0" marR="0">
              <a:spcBef>
                <a:spcPts val="0"/>
              </a:spcBef>
              <a:spcAft>
                <a:spcPts val="0"/>
              </a:spcAft>
            </a:pPr>
            <a:endParaRPr lang="en-US" dirty="0">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A Brochure for Physicians: Acute Radiation Syndrome at </a:t>
            </a:r>
            <a:r>
              <a:rPr lang="en-US" sz="1800" u="sng" dirty="0">
                <a:solidFill>
                  <a:srgbClr val="0563C1"/>
                </a:solidFill>
                <a:effectLst/>
                <a:latin typeface="Calibri" panose="020F0502020204030204" pitchFamily="34" charset="0"/>
                <a:ea typeface="Calibri" panose="020F0502020204030204" pitchFamily="34" charset="0"/>
                <a:hlinkClick r:id="rId3"/>
              </a:rPr>
              <a:t>https://www.cdc.gov/nceh/radiation/emergencies/pdf/ars.pdf</a:t>
            </a:r>
            <a:endParaRPr lang="en-US" sz="1800" u="sng" dirty="0">
              <a:solidFill>
                <a:srgbClr val="0563C1"/>
              </a:solidFill>
              <a:effectLst/>
              <a:latin typeface="Calibri" panose="020F0502020204030204" pitchFamily="34" charset="0"/>
              <a:ea typeface="Calibri" panose="020F0502020204030204" pitchFamily="34" charset="0"/>
            </a:endParaRPr>
          </a:p>
          <a:p>
            <a:pPr marL="0" marR="0">
              <a:spcBef>
                <a:spcPts val="0"/>
              </a:spcBef>
              <a:spcAft>
                <a:spcPts val="0"/>
              </a:spcAft>
            </a:pPr>
            <a:endParaRPr lang="en-US" u="sng" dirty="0">
              <a:solidFill>
                <a:srgbClr val="0563C1"/>
              </a:solidFill>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Radiation Exposure: Diagnose and Manage Acute Radiation Syndrome (ARS) at </a:t>
            </a:r>
            <a:r>
              <a:rPr lang="en-US" sz="1800" u="sng" dirty="0">
                <a:solidFill>
                  <a:srgbClr val="0563C1"/>
                </a:solidFill>
                <a:effectLst/>
                <a:latin typeface="Calibri" panose="020F0502020204030204" pitchFamily="34" charset="0"/>
                <a:ea typeface="Calibri" panose="020F0502020204030204" pitchFamily="34" charset="0"/>
                <a:hlinkClick r:id="rId4"/>
              </a:rPr>
              <a:t>https://remm.hhs.gov/exposureonly.htm#skip</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 REMM website provides an Isotope of Interest table.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Available at </a:t>
            </a:r>
            <a:r>
              <a:rPr lang="en-US" sz="1800" u="sng" dirty="0">
                <a:solidFill>
                  <a:srgbClr val="0563C1"/>
                </a:solidFill>
                <a:effectLst/>
                <a:latin typeface="Calibri" panose="020F0502020204030204" pitchFamily="34" charset="0"/>
                <a:ea typeface="Calibri" panose="020F0502020204030204" pitchFamily="34" charset="0"/>
                <a:hlinkClick r:id="rId5"/>
              </a:rPr>
              <a:t>https://remm.hhs.gov/isotopestable.pdf</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Medical Aspects of Radiation Incidents, 4th Edition (orau.gov)</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Available at </a:t>
            </a:r>
            <a:r>
              <a:rPr lang="en-US" sz="1800" u="sng" dirty="0">
                <a:solidFill>
                  <a:srgbClr val="0563C1"/>
                </a:solidFill>
                <a:effectLst/>
                <a:latin typeface="Calibri" panose="020F0502020204030204" pitchFamily="34" charset="0"/>
                <a:ea typeface="Calibri" panose="020F0502020204030204" pitchFamily="34" charset="0"/>
                <a:hlinkClick r:id="rId6"/>
              </a:rPr>
              <a:t>https://orise.orau.gov/resources/reacts/documents/medical-aspects-of-radiation-incidents.pdf</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69183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646331"/>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1b. Explain the ALARA principle and the measures required by law to minimize these risks. Describe what safety</a:t>
            </a:r>
          </a:p>
          <a:p>
            <a:pPr algn="l"/>
            <a:r>
              <a:rPr lang="en-US" sz="1800" b="0" i="0" u="none" strike="noStrike" baseline="0" dirty="0">
                <a:latin typeface="Calibri" panose="020F0502020204030204" pitchFamily="34" charset="0"/>
              </a:rPr>
              <a:t>requirements you will need to consider while performing the requirements in this merit badge.</a:t>
            </a:r>
            <a:endParaRPr lang="en-US" dirty="0"/>
          </a:p>
        </p:txBody>
      </p:sp>
      <p:sp>
        <p:nvSpPr>
          <p:cNvPr id="3" name="TextBox 2">
            <a:extLst>
              <a:ext uri="{FF2B5EF4-FFF2-40B4-BE49-F238E27FC236}">
                <a16:creationId xmlns:a16="http://schemas.microsoft.com/office/drawing/2014/main" id="{9043DEE6-1CAA-ED04-AC79-D84AA68DAF98}"/>
              </a:ext>
            </a:extLst>
          </p:cNvPr>
          <p:cNvSpPr txBox="1"/>
          <p:nvPr/>
        </p:nvSpPr>
        <p:spPr>
          <a:xfrm>
            <a:off x="597158" y="1558212"/>
            <a:ext cx="11010123" cy="2308324"/>
          </a:xfrm>
          <a:prstGeom prst="rect">
            <a:avLst/>
          </a:prstGeom>
          <a:noFill/>
        </p:spPr>
        <p:txBody>
          <a:bodyPr wrap="square" rtlCol="0">
            <a:spAutoFit/>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rPr>
              <a:t>ALARA</a:t>
            </a:r>
            <a:r>
              <a:rPr lang="en-US" sz="1800" dirty="0">
                <a:effectLst/>
                <a:latin typeface="Calibri" panose="020F0502020204030204" pitchFamily="34" charset="0"/>
                <a:ea typeface="Calibri" panose="020F0502020204030204" pitchFamily="34" charset="0"/>
              </a:rPr>
              <a:t> – </a:t>
            </a:r>
            <a:r>
              <a:rPr lang="en-US" sz="1800" b="1" dirty="0">
                <a:effectLst/>
                <a:latin typeface="Calibri" panose="020F0502020204030204" pitchFamily="34" charset="0"/>
                <a:ea typeface="Calibri" panose="020F0502020204030204" pitchFamily="34" charset="0"/>
              </a:rPr>
              <a:t>As Low As Reasonably Achievable</a:t>
            </a:r>
            <a:r>
              <a:rPr lang="en-US" sz="1800" dirty="0">
                <a:effectLst/>
                <a:latin typeface="Calibri" panose="020F0502020204030204" pitchFamily="34" charset="0"/>
                <a:ea typeface="Calibri" panose="020F0502020204030204" pitchFamily="34" charset="0"/>
              </a:rPr>
              <a:t>, and is defined as performing one or any combination of the following techniques: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Time</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Minimize Time </a:t>
            </a:r>
            <a:r>
              <a:rPr lang="en-US" sz="1800" dirty="0">
                <a:effectLst/>
                <a:latin typeface="Calibri" panose="020F0502020204030204" pitchFamily="34" charset="0"/>
                <a:ea typeface="Calibri" panose="020F0502020204030204" pitchFamily="34" charset="0"/>
              </a:rPr>
              <a:t>- “Time” simply refers to the amount of time spent near a radioactive source. Minimize time spent near a radioactive source to do only what it takes to get the job done. If within an area where radiation levels are elevated, complete work as quickly as possible and then leave the area. There is no reason to spend more time around it than necessary.</a:t>
            </a:r>
          </a:p>
        </p:txBody>
      </p:sp>
      <p:pic>
        <p:nvPicPr>
          <p:cNvPr id="4100" name="Picture 4" descr="Download Alarm Icon Cartoon Timer Clock Free Photo PNG HQ PNG Image |  FreePNGImg">
            <a:extLst>
              <a:ext uri="{FF2B5EF4-FFF2-40B4-BE49-F238E27FC236}">
                <a16:creationId xmlns:a16="http://schemas.microsoft.com/office/drawing/2014/main" id="{3EA4E856-A1B4-1BCD-5872-86E3C49BA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6400" y="4013307"/>
            <a:ext cx="2498100" cy="249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571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646331"/>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1b. Explain the ALARA principle and the measures required by law to minimize these risks. Describe what safety</a:t>
            </a:r>
          </a:p>
          <a:p>
            <a:pPr algn="l"/>
            <a:r>
              <a:rPr lang="en-US" sz="1800" b="0" i="0" u="none" strike="noStrike" baseline="0" dirty="0">
                <a:latin typeface="Calibri" panose="020F0502020204030204" pitchFamily="34" charset="0"/>
              </a:rPr>
              <a:t>requirements you will need to consider while performing the requirements in this merit badge.</a:t>
            </a:r>
            <a:endParaRPr lang="en-US" dirty="0"/>
          </a:p>
        </p:txBody>
      </p:sp>
      <p:sp>
        <p:nvSpPr>
          <p:cNvPr id="3" name="TextBox 2">
            <a:extLst>
              <a:ext uri="{FF2B5EF4-FFF2-40B4-BE49-F238E27FC236}">
                <a16:creationId xmlns:a16="http://schemas.microsoft.com/office/drawing/2014/main" id="{9043DEE6-1CAA-ED04-AC79-D84AA68DAF98}"/>
              </a:ext>
            </a:extLst>
          </p:cNvPr>
          <p:cNvSpPr txBox="1"/>
          <p:nvPr/>
        </p:nvSpPr>
        <p:spPr>
          <a:xfrm>
            <a:off x="597159" y="1558212"/>
            <a:ext cx="4896441" cy="3170099"/>
          </a:xfrm>
          <a:prstGeom prst="rect">
            <a:avLst/>
          </a:prstGeom>
          <a:noFill/>
        </p:spPr>
        <p:txBody>
          <a:bodyPr wrap="square" rtlCol="0">
            <a:spAutoFit/>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rPr>
              <a:t>ALARA</a:t>
            </a:r>
            <a:r>
              <a:rPr lang="en-US" sz="1800" dirty="0">
                <a:effectLst/>
                <a:latin typeface="Calibri" panose="020F0502020204030204" pitchFamily="34" charset="0"/>
                <a:ea typeface="Calibri" panose="020F0502020204030204" pitchFamily="34" charset="0"/>
              </a:rPr>
              <a:t> – </a:t>
            </a:r>
            <a:r>
              <a:rPr lang="en-US" sz="1800" b="1" dirty="0">
                <a:effectLst/>
                <a:latin typeface="Calibri" panose="020F0502020204030204" pitchFamily="34" charset="0"/>
                <a:ea typeface="Calibri" panose="020F0502020204030204" pitchFamily="34" charset="0"/>
              </a:rPr>
              <a:t>As Low As Reasonably Achievable</a:t>
            </a:r>
            <a:r>
              <a:rPr lang="en-US" sz="1800" dirty="0">
                <a:effectLst/>
                <a:latin typeface="Calibri" panose="020F0502020204030204" pitchFamily="34" charset="0"/>
                <a:ea typeface="Calibri" panose="020F0502020204030204" pitchFamily="34" charset="0"/>
              </a:rPr>
              <a:t>, and is defined as performing one or any combination of the following techniques: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Distance</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Maximize Distance </a:t>
            </a:r>
            <a:r>
              <a:rPr lang="en-US" sz="1800" dirty="0">
                <a:effectLst/>
                <a:latin typeface="Calibri" panose="020F0502020204030204" pitchFamily="34" charset="0"/>
                <a:ea typeface="Calibri" panose="020F0502020204030204" pitchFamily="34" charset="0"/>
              </a:rPr>
              <a:t>- “Distance” refers to how close someone is to a radioactive source. Maximize distance from a radioactive source as much as possible. This is an easy way to protect people because distance and dose are inversely related. </a:t>
            </a:r>
            <a:r>
              <a:rPr lang="en-US" sz="2000" b="1" dirty="0">
                <a:effectLst/>
                <a:latin typeface="Calibri" panose="020F0502020204030204" pitchFamily="34" charset="0"/>
                <a:ea typeface="Calibri" panose="020F0502020204030204" pitchFamily="34" charset="0"/>
              </a:rPr>
              <a:t>Dose decreases if distance increases.</a:t>
            </a:r>
            <a:endParaRPr lang="en-US" sz="1800" b="1" dirty="0">
              <a:effectLst/>
              <a:latin typeface="Calibri" panose="020F0502020204030204" pitchFamily="34" charset="0"/>
              <a:ea typeface="Calibri" panose="020F0502020204030204" pitchFamily="34" charset="0"/>
            </a:endParaRPr>
          </a:p>
        </p:txBody>
      </p:sp>
      <p:pic>
        <p:nvPicPr>
          <p:cNvPr id="7" name="Picture 6" descr="A diagram of a dog being held by a person&#10;&#10;Description automatically generated">
            <a:extLst>
              <a:ext uri="{FF2B5EF4-FFF2-40B4-BE49-F238E27FC236}">
                <a16:creationId xmlns:a16="http://schemas.microsoft.com/office/drawing/2014/main" id="{847599B2-5288-BC42-C2BE-05D56C0DA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1199" y="1692000"/>
            <a:ext cx="6177601" cy="5102700"/>
          </a:xfrm>
          <a:prstGeom prst="rect">
            <a:avLst/>
          </a:prstGeom>
        </p:spPr>
      </p:pic>
    </p:spTree>
    <p:extLst>
      <p:ext uri="{BB962C8B-B14F-4D97-AF65-F5344CB8AC3E}">
        <p14:creationId xmlns:p14="http://schemas.microsoft.com/office/powerpoint/2010/main" val="343200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646331"/>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1b. Explain the ALARA principle and the measures required by law to minimize these risks. Describe what safety</a:t>
            </a:r>
          </a:p>
          <a:p>
            <a:pPr algn="l"/>
            <a:r>
              <a:rPr lang="en-US" sz="1800" b="0" i="0" u="none" strike="noStrike" baseline="0" dirty="0">
                <a:latin typeface="Calibri" panose="020F0502020204030204" pitchFamily="34" charset="0"/>
              </a:rPr>
              <a:t>requirements you will need to consider while performing the requirements in this merit badge.</a:t>
            </a:r>
            <a:endParaRPr lang="en-US" dirty="0"/>
          </a:p>
        </p:txBody>
      </p:sp>
      <p:sp>
        <p:nvSpPr>
          <p:cNvPr id="3" name="TextBox 2">
            <a:extLst>
              <a:ext uri="{FF2B5EF4-FFF2-40B4-BE49-F238E27FC236}">
                <a16:creationId xmlns:a16="http://schemas.microsoft.com/office/drawing/2014/main" id="{9043DEE6-1CAA-ED04-AC79-D84AA68DAF98}"/>
              </a:ext>
            </a:extLst>
          </p:cNvPr>
          <p:cNvSpPr txBox="1"/>
          <p:nvPr/>
        </p:nvSpPr>
        <p:spPr>
          <a:xfrm>
            <a:off x="597159" y="1558212"/>
            <a:ext cx="10950926" cy="369332"/>
          </a:xfrm>
          <a:prstGeom prst="rect">
            <a:avLst/>
          </a:prstGeom>
          <a:noFill/>
        </p:spPr>
        <p:txBody>
          <a:bodyPr wrap="square" rtlCol="0">
            <a:spAutoFit/>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rPr>
              <a:t>ALARA</a:t>
            </a:r>
            <a:r>
              <a:rPr lang="en-US" sz="1800" dirty="0">
                <a:effectLst/>
                <a:latin typeface="Calibri" panose="020F0502020204030204" pitchFamily="34" charset="0"/>
                <a:ea typeface="Calibri" panose="020F0502020204030204" pitchFamily="34" charset="0"/>
              </a:rPr>
              <a:t> – </a:t>
            </a:r>
            <a:r>
              <a:rPr lang="en-US" sz="1800" b="1" dirty="0">
                <a:effectLst/>
                <a:latin typeface="Calibri" panose="020F0502020204030204" pitchFamily="34" charset="0"/>
                <a:ea typeface="Calibri" panose="020F0502020204030204" pitchFamily="34" charset="0"/>
              </a:rPr>
              <a:t>As Low As Reasonably Achievable</a:t>
            </a:r>
            <a:endParaRPr lang="en-US" sz="1800" dirty="0">
              <a:effectLst/>
              <a:latin typeface="Calibri" panose="020F0502020204030204" pitchFamily="34" charset="0"/>
              <a:ea typeface="Calibri" panose="020F0502020204030204" pitchFamily="34" charset="0"/>
            </a:endParaRPr>
          </a:p>
        </p:txBody>
      </p:sp>
      <p:pic>
        <p:nvPicPr>
          <p:cNvPr id="5" name="Picture 4" descr="A screenshot of a computer&#10;&#10;Description automatically generated">
            <a:extLst>
              <a:ext uri="{FF2B5EF4-FFF2-40B4-BE49-F238E27FC236}">
                <a16:creationId xmlns:a16="http://schemas.microsoft.com/office/drawing/2014/main" id="{9A9FB64F-D1BC-4781-C418-BE35FBA05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779" y="1509766"/>
            <a:ext cx="6800359" cy="5218038"/>
          </a:xfrm>
          <a:prstGeom prst="rect">
            <a:avLst/>
          </a:prstGeom>
        </p:spPr>
      </p:pic>
    </p:spTree>
    <p:extLst>
      <p:ext uri="{BB962C8B-B14F-4D97-AF65-F5344CB8AC3E}">
        <p14:creationId xmlns:p14="http://schemas.microsoft.com/office/powerpoint/2010/main" val="3038089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E0015-0835-0787-3A77-26B052BE7628}"/>
              </a:ext>
            </a:extLst>
          </p:cNvPr>
          <p:cNvSpPr txBox="1"/>
          <p:nvPr/>
        </p:nvSpPr>
        <p:spPr>
          <a:xfrm flipH="1">
            <a:off x="597158" y="765110"/>
            <a:ext cx="11010123" cy="646331"/>
          </a:xfrm>
          <a:prstGeom prst="rect">
            <a:avLst/>
          </a:prstGeom>
          <a:noFill/>
        </p:spPr>
        <p:txBody>
          <a:bodyPr wrap="square" rtlCol="0">
            <a:spAutoFit/>
          </a:bodyPr>
          <a:lstStyle/>
          <a:p>
            <a:pPr algn="l"/>
            <a:r>
              <a:rPr lang="en-US" sz="1800" b="0" i="0" u="none" strike="noStrike" baseline="0" dirty="0">
                <a:latin typeface="Calibri" panose="020F0502020204030204" pitchFamily="34" charset="0"/>
              </a:rPr>
              <a:t>1b. Explain the ALARA principle and the measures required by law to minimize these risks. Describe what safety</a:t>
            </a:r>
          </a:p>
          <a:p>
            <a:pPr algn="l"/>
            <a:r>
              <a:rPr lang="en-US" sz="1800" b="0" i="0" u="none" strike="noStrike" baseline="0" dirty="0">
                <a:latin typeface="Calibri" panose="020F0502020204030204" pitchFamily="34" charset="0"/>
              </a:rPr>
              <a:t>requirements you will need to consider while performing the requirements in this merit badge.</a:t>
            </a:r>
            <a:endParaRPr lang="en-US" dirty="0"/>
          </a:p>
        </p:txBody>
      </p:sp>
      <p:sp>
        <p:nvSpPr>
          <p:cNvPr id="3" name="TextBox 2">
            <a:extLst>
              <a:ext uri="{FF2B5EF4-FFF2-40B4-BE49-F238E27FC236}">
                <a16:creationId xmlns:a16="http://schemas.microsoft.com/office/drawing/2014/main" id="{9043DEE6-1CAA-ED04-AC79-D84AA68DAF98}"/>
              </a:ext>
            </a:extLst>
          </p:cNvPr>
          <p:cNvSpPr txBox="1"/>
          <p:nvPr/>
        </p:nvSpPr>
        <p:spPr>
          <a:xfrm>
            <a:off x="597159" y="1558212"/>
            <a:ext cx="2951440" cy="5078313"/>
          </a:xfrm>
          <a:prstGeom prst="rect">
            <a:avLst/>
          </a:prstGeom>
          <a:noFill/>
        </p:spPr>
        <p:txBody>
          <a:bodyPr wrap="square" rtlCol="0">
            <a:spAutoFit/>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rPr>
              <a:t>ALARA</a:t>
            </a:r>
            <a:r>
              <a:rPr lang="en-US" sz="1800" dirty="0">
                <a:effectLst/>
                <a:latin typeface="Calibri" panose="020F0502020204030204" pitchFamily="34" charset="0"/>
                <a:ea typeface="Calibri" panose="020F0502020204030204" pitchFamily="34" charset="0"/>
              </a:rPr>
              <a:t> – </a:t>
            </a:r>
            <a:r>
              <a:rPr lang="en-US" sz="1800" b="1" dirty="0">
                <a:effectLst/>
                <a:latin typeface="Calibri" panose="020F0502020204030204" pitchFamily="34" charset="0"/>
                <a:ea typeface="Calibri" panose="020F0502020204030204" pitchFamily="34" charset="0"/>
              </a:rPr>
              <a:t>As Low As Reasonably Achievable</a:t>
            </a:r>
            <a:r>
              <a:rPr lang="en-US" sz="1800" dirty="0">
                <a:effectLst/>
                <a:latin typeface="Calibri" panose="020F0502020204030204" pitchFamily="34" charset="0"/>
                <a:ea typeface="Calibri" panose="020F0502020204030204" pitchFamily="34" charset="0"/>
              </a:rPr>
              <a:t>, and is defined as performing one or any combination of the following techniques: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Shielding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Use Shielding - To shield people from a radiation source, something needs to be between the person and the radiation source. The most </a:t>
            </a:r>
            <a:r>
              <a:rPr lang="en-US" sz="1800" b="1" dirty="0">
                <a:effectLst/>
                <a:latin typeface="Calibri" panose="020F0502020204030204" pitchFamily="34" charset="0"/>
                <a:ea typeface="Calibri" panose="020F0502020204030204" pitchFamily="34" charset="0"/>
              </a:rPr>
              <a:t>effective shielding will depend on what kind of radiation the source is emitting</a:t>
            </a:r>
            <a:r>
              <a:rPr lang="en-US" sz="1800" dirty="0">
                <a:effectLst/>
                <a:latin typeface="Calibri" panose="020F0502020204030204" pitchFamily="34" charset="0"/>
                <a:ea typeface="Calibri" panose="020F0502020204030204" pitchFamily="34" charset="0"/>
              </a:rPr>
              <a:t>. Some radionuclides emit more than one kind of radiation.</a:t>
            </a:r>
          </a:p>
        </p:txBody>
      </p:sp>
      <p:pic>
        <p:nvPicPr>
          <p:cNvPr id="5" name="Picture 4" descr="A diagram of different types of metal&#10;&#10;Description automatically generated">
            <a:extLst>
              <a:ext uri="{FF2B5EF4-FFF2-40B4-BE49-F238E27FC236}">
                <a16:creationId xmlns:a16="http://schemas.microsoft.com/office/drawing/2014/main" id="{CA5ACBE4-ADF2-F304-D368-AD35CC36E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0897" y="1774299"/>
            <a:ext cx="8219506" cy="4482725"/>
          </a:xfrm>
          <a:prstGeom prst="rect">
            <a:avLst/>
          </a:prstGeom>
        </p:spPr>
      </p:pic>
    </p:spTree>
    <p:extLst>
      <p:ext uri="{BB962C8B-B14F-4D97-AF65-F5344CB8AC3E}">
        <p14:creationId xmlns:p14="http://schemas.microsoft.com/office/powerpoint/2010/main" val="28036796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1563</TotalTime>
  <Words>8131</Words>
  <Application>Microsoft Office PowerPoint</Application>
  <PresentationFormat>Widescreen</PresentationFormat>
  <Paragraphs>313</Paragraphs>
  <Slides>59</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Calibri Light</vt:lpstr>
      <vt:lpstr>Google Sans</vt:lpstr>
      <vt:lpstr>Office Theme</vt:lpstr>
      <vt:lpstr>Nuclear Science Merit Badge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Science Merit Badge</dc:title>
  <dc:creator>William Easley-McPherson</dc:creator>
  <cp:lastModifiedBy>William Easley-McPherson</cp:lastModifiedBy>
  <cp:revision>34</cp:revision>
  <dcterms:created xsi:type="dcterms:W3CDTF">2023-12-22T01:54:34Z</dcterms:created>
  <dcterms:modified xsi:type="dcterms:W3CDTF">2024-01-20T03:29:00Z</dcterms:modified>
</cp:coreProperties>
</file>